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13" r:id="rId1"/>
  </p:sldMasterIdLst>
  <p:notesMasterIdLst>
    <p:notesMasterId r:id="rId57"/>
  </p:notesMasterIdLst>
  <p:sldIdLst>
    <p:sldId id="1496" r:id="rId2"/>
    <p:sldId id="1504" r:id="rId3"/>
    <p:sldId id="1498" r:id="rId4"/>
    <p:sldId id="1438" r:id="rId5"/>
    <p:sldId id="1426" r:id="rId6"/>
    <p:sldId id="1464" r:id="rId7"/>
    <p:sldId id="1491" r:id="rId8"/>
    <p:sldId id="1469" r:id="rId9"/>
    <p:sldId id="1454" r:id="rId10"/>
    <p:sldId id="1468" r:id="rId11"/>
    <p:sldId id="1480" r:id="rId12"/>
    <p:sldId id="1465" r:id="rId13"/>
    <p:sldId id="1486" r:id="rId14"/>
    <p:sldId id="1487" r:id="rId15"/>
    <p:sldId id="1488" r:id="rId16"/>
    <p:sldId id="1489" r:id="rId17"/>
    <p:sldId id="1490" r:id="rId18"/>
    <p:sldId id="1470" r:id="rId19"/>
    <p:sldId id="1442" r:id="rId20"/>
    <p:sldId id="1441" r:id="rId21"/>
    <p:sldId id="1443" r:id="rId22"/>
    <p:sldId id="1444" r:id="rId23"/>
    <p:sldId id="1446" r:id="rId24"/>
    <p:sldId id="1462" r:id="rId25"/>
    <p:sldId id="1445" r:id="rId26"/>
    <p:sldId id="1449" r:id="rId27"/>
    <p:sldId id="1450" r:id="rId28"/>
    <p:sldId id="1448" r:id="rId29"/>
    <p:sldId id="1461" r:id="rId30"/>
    <p:sldId id="1463" r:id="rId31"/>
    <p:sldId id="1447" r:id="rId32"/>
    <p:sldId id="1452" r:id="rId33"/>
    <p:sldId id="1453" r:id="rId34"/>
    <p:sldId id="1440" r:id="rId35"/>
    <p:sldId id="1472" r:id="rId36"/>
    <p:sldId id="1474" r:id="rId37"/>
    <p:sldId id="1475" r:id="rId38"/>
    <p:sldId id="1478" r:id="rId39"/>
    <p:sldId id="1479" r:id="rId40"/>
    <p:sldId id="1473" r:id="rId41"/>
    <p:sldId id="1471" r:id="rId42"/>
    <p:sldId id="1499" r:id="rId43"/>
    <p:sldId id="1427" r:id="rId44"/>
    <p:sldId id="1428" r:id="rId45"/>
    <p:sldId id="1429" r:id="rId46"/>
    <p:sldId id="1430" r:id="rId47"/>
    <p:sldId id="1431" r:id="rId48"/>
    <p:sldId id="1436" r:id="rId49"/>
    <p:sldId id="1437" r:id="rId50"/>
    <p:sldId id="1484" r:id="rId51"/>
    <p:sldId id="1485" r:id="rId52"/>
    <p:sldId id="1500" r:id="rId53"/>
    <p:sldId id="1501" r:id="rId54"/>
    <p:sldId id="1502" r:id="rId55"/>
    <p:sldId id="1503" r:id="rId56"/>
  </p:sldIdLst>
  <p:sldSz cx="9144000" cy="6858000" type="screen4x3"/>
  <p:notesSz cx="68580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chel Etienne" initials="" lastIdx="11" clrIdx="0"/>
  <p:cmAuthor id="7" name="Tori Filler" initials="TF" lastIdx="17" clrIdx="7">
    <p:extLst>
      <p:ext uri="{19B8F6BF-5375-455C-9EA6-DF929625EA0E}">
        <p15:presenceInfo xmlns:p15="http://schemas.microsoft.com/office/powerpoint/2012/main" userId="Tori Filler" providerId="None"/>
      </p:ext>
    </p:extLst>
  </p:cmAuthor>
  <p:cmAuthor id="1" name="Carey Swanson" initials="CS" lastIdx="122" clrIdx="1"/>
  <p:cmAuthor id="8" name="EMK" initials="EMK" lastIdx="5" clrIdx="8">
    <p:extLst>
      <p:ext uri="{19B8F6BF-5375-455C-9EA6-DF929625EA0E}">
        <p15:presenceInfo xmlns:p15="http://schemas.microsoft.com/office/powerpoint/2012/main" userId="EMK" providerId="None"/>
      </p:ext>
    </p:extLst>
  </p:cmAuthor>
  <p:cmAuthor id="2" name="Nicole Bravo" initials="NB" lastIdx="9" clrIdx="2"/>
  <p:cmAuthor id="3" name="Stacy Wetcher" initials="SW" lastIdx="4" clrIdx="3"/>
  <p:cmAuthor id="4" name="Meredith Liben" initials="ML" lastIdx="1" clrIdx="4"/>
  <p:cmAuthor id="5" name="tfiller" initials="t" lastIdx="34" clrIdx="5"/>
  <p:cmAuthor id="6" name="David Liben" initials="DL" lastIdx="2"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24F"/>
    <a:srgbClr val="22A469"/>
    <a:srgbClr val="FBD994"/>
    <a:srgbClr val="FFFF00"/>
    <a:srgbClr val="96E9F3"/>
    <a:srgbClr val="16B1C5"/>
    <a:srgbClr val="40C492"/>
    <a:srgbClr val="00B0F0"/>
    <a:srgbClr val="0070C0"/>
    <a:srgbClr val="2359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95C2E68-A0DA-4108-AF7E-2E3958B79FE0}">
  <a:tblStyle styleId="{295C2E68-A0DA-4108-AF7E-2E3958B79FE0}"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6EAE8"/>
          </a:solidFill>
        </a:fill>
      </a:tcStyle>
    </a:wholeTbl>
    <a:band1H>
      <a:tcStyle>
        <a:tcBdr/>
        <a:fill>
          <a:solidFill>
            <a:srgbClr val="CAD2CD"/>
          </a:solidFill>
        </a:fill>
      </a:tcStyle>
    </a:band1H>
    <a:band1V>
      <a:tcStyle>
        <a:tcBdr/>
        <a:fill>
          <a:solidFill>
            <a:srgbClr val="CAD2CD"/>
          </a:solidFill>
        </a:fill>
      </a:tcStyle>
    </a:band1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Arial"/>
          <a:ea typeface="Arial"/>
          <a:cs typeface="Arial"/>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E0C03113-7716-402F-ADB2-12976F4C95C7}" styleName="Table_1">
    <a:wholeTbl>
      <a:tcTxStyle b="off" i="off">
        <a:font>
          <a:latin typeface="Arial"/>
          <a:ea typeface="Arial"/>
          <a:cs typeface="Arial"/>
        </a:font>
        <a:schemeClr val="dk1"/>
      </a:tcTxStyle>
      <a:tcStyle>
        <a:tcBdr>
          <a:left>
            <a:ln w="12700" cap="flat" cmpd="sng">
              <a:solidFill>
                <a:schemeClr val="accent2"/>
              </a:solidFill>
              <a:prstDash val="solid"/>
              <a:round/>
              <a:headEnd type="none" w="med" len="med"/>
              <a:tailEnd type="none" w="med" len="med"/>
            </a:ln>
          </a:left>
          <a:right>
            <a:ln w="12700" cap="flat" cmpd="sng">
              <a:solidFill>
                <a:schemeClr val="accent2"/>
              </a:solidFill>
              <a:prstDash val="solid"/>
              <a:round/>
              <a:headEnd type="none" w="med" len="med"/>
              <a:tailEnd type="none" w="med" len="med"/>
            </a:ln>
          </a:right>
          <a:top>
            <a:ln w="12700" cap="flat" cmpd="sng">
              <a:solidFill>
                <a:schemeClr val="accent2"/>
              </a:solidFill>
              <a:prstDash val="solid"/>
              <a:round/>
              <a:headEnd type="none" w="med" len="med"/>
              <a:tailEnd type="none" w="med" len="med"/>
            </a:ln>
          </a:top>
          <a:bottom>
            <a:ln w="12700" cap="flat" cmpd="sng">
              <a:solidFill>
                <a:schemeClr val="accent2"/>
              </a:solidFill>
              <a:prstDash val="solid"/>
              <a:round/>
              <a:headEnd type="none" w="med" len="med"/>
              <a:tailEnd type="none" w="med" len="med"/>
            </a:ln>
          </a:bottom>
          <a:insideH>
            <a:ln w="12700" cap="flat" cmpd="sng">
              <a:solidFill>
                <a:schemeClr val="accent2"/>
              </a:solidFill>
              <a:prstDash val="solid"/>
              <a:round/>
              <a:headEnd type="none" w="med" len="med"/>
              <a:tailEnd type="none" w="med" len="med"/>
            </a:ln>
          </a:insideH>
          <a:insideV>
            <a:ln w="12700" cap="flat" cmpd="sng">
              <a:solidFill>
                <a:schemeClr val="accent2"/>
              </a:solidFill>
              <a:prstDash val="solid"/>
              <a:round/>
              <a:headEnd type="none" w="med" len="med"/>
              <a:tailEnd type="none" w="med" len="med"/>
            </a:ln>
          </a:insideV>
        </a:tcBdr>
        <a:fill>
          <a:solidFill>
            <a:srgbClr val="FFFFFF">
              <a:alpha val="0"/>
            </a:srgbClr>
          </a:solid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i="off"/>
      <a:tcStyle>
        <a:tcBdr/>
      </a:tcStyle>
    </a:lastCol>
    <a:firstCol>
      <a:tcTxStyle b="on" i="off"/>
      <a:tcStyle>
        <a:tcBdr/>
      </a:tcStyle>
    </a:firstCol>
    <a:lastRow>
      <a:tcTxStyle b="on" i="off"/>
      <a:tcStyle>
        <a:tcBdr>
          <a:top>
            <a:ln w="50800" cap="flat" cmpd="sng">
              <a:solidFill>
                <a:schemeClr val="accent2"/>
              </a:solidFill>
              <a:prstDash val="solid"/>
              <a:round/>
              <a:headEnd type="none" w="med" len="med"/>
              <a:tailEnd type="none" w="med" len="med"/>
            </a:ln>
          </a:top>
        </a:tcBdr>
        <a:fill>
          <a:solidFill>
            <a:srgbClr val="FFFFFF">
              <a:alpha val="0"/>
            </a:srgbClr>
          </a:solidFill>
        </a:fill>
      </a:tcStyle>
    </a:lastRow>
    <a:firstRow>
      <a:tcTxStyle b="on" i="off"/>
      <a:tcStyle>
        <a:tcBdr>
          <a:bottom>
            <a:ln w="25400" cap="flat" cmpd="sng">
              <a:solidFill>
                <a:schemeClr val="accent2"/>
              </a:solidFill>
              <a:prstDash val="solid"/>
              <a:round/>
              <a:headEnd type="none" w="med" len="med"/>
              <a:tailEnd type="none" w="med" len="med"/>
            </a:ln>
          </a:bottom>
        </a:tcBdr>
        <a:fill>
          <a:solidFill>
            <a:srgbClr val="FFFFFF">
              <a:alpha val="0"/>
            </a:srgb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71" autoAdjust="0"/>
    <p:restoredTop sz="65217" autoAdjust="0"/>
  </p:normalViewPr>
  <p:slideViewPr>
    <p:cSldViewPr snapToGrid="0">
      <p:cViewPr varScale="1">
        <p:scale>
          <a:sx n="47" d="100"/>
          <a:sy n="47" d="100"/>
        </p:scale>
        <p:origin x="1878" y="42"/>
      </p:cViewPr>
      <p:guideLst/>
    </p:cSldViewPr>
  </p:slideViewPr>
  <p:notesTextViewPr>
    <p:cViewPr>
      <p:scale>
        <a:sx n="3" d="2"/>
        <a:sy n="3" d="2"/>
      </p:scale>
      <p:origin x="0" y="0"/>
    </p:cViewPr>
  </p:notesTextViewPr>
  <p:sorterViewPr>
    <p:cViewPr>
      <p:scale>
        <a:sx n="90" d="100"/>
        <a:sy n="90" d="100"/>
      </p:scale>
      <p:origin x="0" y="0"/>
    </p:cViewPr>
  </p:sorterViewPr>
  <p:notesViewPr>
    <p:cSldViewPr snapToGrid="0">
      <p:cViewPr varScale="1">
        <p:scale>
          <a:sx n="87" d="100"/>
          <a:sy n="87" d="100"/>
        </p:scale>
        <p:origin x="3600"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CB729C-1B2C-48B9-B59C-C4BD09C5AFA2}" type="doc">
      <dgm:prSet loTypeId="urn:microsoft.com/office/officeart/2005/8/layout/arrow2" loCatId="process" qsTypeId="urn:microsoft.com/office/officeart/2005/8/quickstyle/simple1" qsCatId="simple" csTypeId="urn:microsoft.com/office/officeart/2005/8/colors/accent1_2" csCatId="accent1" phldr="1"/>
      <dgm:spPr/>
    </dgm:pt>
    <dgm:pt modelId="{D9C8541E-F09D-461C-8712-7910D7AB2F72}">
      <dgm:prSet phldrT="[Text]" custT="1"/>
      <dgm:spPr/>
      <dgm:t>
        <a:bodyPr/>
        <a:lstStyle/>
        <a:p>
          <a:r>
            <a:rPr lang="en-US" sz="4400" dirty="0">
              <a:latin typeface="Lucida Sans" panose="020B0602030504020204" pitchFamily="34" charset="0"/>
            </a:rPr>
            <a:t>2</a:t>
          </a:r>
          <a:r>
            <a:rPr lang="en-US" sz="4400" baseline="30000" dirty="0">
              <a:latin typeface="Lucida Sans" panose="020B0602030504020204" pitchFamily="34" charset="0"/>
            </a:rPr>
            <a:t>nd</a:t>
          </a:r>
          <a:r>
            <a:rPr lang="en-US" sz="4400" dirty="0">
              <a:latin typeface="Lucida Sans" panose="020B0602030504020204" pitchFamily="34" charset="0"/>
            </a:rPr>
            <a:t> </a:t>
          </a:r>
        </a:p>
      </dgm:t>
    </dgm:pt>
    <dgm:pt modelId="{0D97607B-4C98-4745-A390-06AA32386884}" type="parTrans" cxnId="{C46E07F8-3A0B-4AEE-8F05-0876F51C1297}">
      <dgm:prSet/>
      <dgm:spPr/>
      <dgm:t>
        <a:bodyPr/>
        <a:lstStyle/>
        <a:p>
          <a:endParaRPr lang="en-US"/>
        </a:p>
      </dgm:t>
    </dgm:pt>
    <dgm:pt modelId="{F859FDF6-886C-49FA-803E-DED5B9686D8C}" type="sibTrans" cxnId="{C46E07F8-3A0B-4AEE-8F05-0876F51C1297}">
      <dgm:prSet/>
      <dgm:spPr/>
      <dgm:t>
        <a:bodyPr/>
        <a:lstStyle/>
        <a:p>
          <a:endParaRPr lang="en-US"/>
        </a:p>
      </dgm:t>
    </dgm:pt>
    <dgm:pt modelId="{EC050E0E-5196-471D-A58B-D3036933F739}">
      <dgm:prSet phldrT="[Text]" custT="1"/>
      <dgm:spPr/>
      <dgm:t>
        <a:bodyPr/>
        <a:lstStyle/>
        <a:p>
          <a:r>
            <a:rPr lang="en-US" sz="4400" dirty="0">
              <a:latin typeface="Lucida Sans" panose="020B0602030504020204" pitchFamily="34" charset="0"/>
            </a:rPr>
            <a:t>5</a:t>
          </a:r>
          <a:r>
            <a:rPr lang="en-US" sz="4400" baseline="30000" dirty="0">
              <a:latin typeface="Lucida Sans" panose="020B0602030504020204" pitchFamily="34" charset="0"/>
            </a:rPr>
            <a:t>th</a:t>
          </a:r>
          <a:r>
            <a:rPr lang="en-US" sz="4400" dirty="0">
              <a:latin typeface="Lucida Sans" panose="020B0602030504020204" pitchFamily="34" charset="0"/>
            </a:rPr>
            <a:t> </a:t>
          </a:r>
        </a:p>
      </dgm:t>
    </dgm:pt>
    <dgm:pt modelId="{000BF5D0-D4E3-452A-9118-ABBC57553C17}" type="parTrans" cxnId="{4AB285A7-E433-4F5C-8562-6A84C62F5680}">
      <dgm:prSet/>
      <dgm:spPr/>
      <dgm:t>
        <a:bodyPr/>
        <a:lstStyle/>
        <a:p>
          <a:endParaRPr lang="en-US"/>
        </a:p>
      </dgm:t>
    </dgm:pt>
    <dgm:pt modelId="{58B0F474-C14B-4D1A-A0C8-49F28E9D42B1}" type="sibTrans" cxnId="{4AB285A7-E433-4F5C-8562-6A84C62F5680}">
      <dgm:prSet/>
      <dgm:spPr/>
      <dgm:t>
        <a:bodyPr/>
        <a:lstStyle/>
        <a:p>
          <a:endParaRPr lang="en-US"/>
        </a:p>
      </dgm:t>
    </dgm:pt>
    <dgm:pt modelId="{8161E28F-51CB-4561-A68B-0E9308B573FF}">
      <dgm:prSet phldrT="[Text]" custT="1"/>
      <dgm:spPr/>
      <dgm:t>
        <a:bodyPr/>
        <a:lstStyle/>
        <a:p>
          <a:r>
            <a:rPr lang="en-US" sz="4400" dirty="0">
              <a:latin typeface="Lucida Sans" panose="020B0602030504020204" pitchFamily="34" charset="0"/>
            </a:rPr>
            <a:t>9</a:t>
          </a:r>
          <a:r>
            <a:rPr lang="en-US" sz="4400" baseline="30000" dirty="0">
              <a:latin typeface="Lucida Sans" panose="020B0602030504020204" pitchFamily="34" charset="0"/>
            </a:rPr>
            <a:t>th</a:t>
          </a:r>
          <a:r>
            <a:rPr lang="en-US" sz="4400" dirty="0">
              <a:latin typeface="Lucida Sans" panose="020B0602030504020204" pitchFamily="34" charset="0"/>
            </a:rPr>
            <a:t> </a:t>
          </a:r>
        </a:p>
      </dgm:t>
    </dgm:pt>
    <dgm:pt modelId="{31DC73B4-6D25-4F8B-B294-32B5A767A46C}" type="parTrans" cxnId="{C8C3163D-0A38-4C0A-B91F-6D5016B0F0D8}">
      <dgm:prSet/>
      <dgm:spPr/>
      <dgm:t>
        <a:bodyPr/>
        <a:lstStyle/>
        <a:p>
          <a:endParaRPr lang="en-US"/>
        </a:p>
      </dgm:t>
    </dgm:pt>
    <dgm:pt modelId="{89016DF2-5743-46A1-AEC6-AC458ACF0B48}" type="sibTrans" cxnId="{C8C3163D-0A38-4C0A-B91F-6D5016B0F0D8}">
      <dgm:prSet/>
      <dgm:spPr/>
      <dgm:t>
        <a:bodyPr/>
        <a:lstStyle/>
        <a:p>
          <a:endParaRPr lang="en-US"/>
        </a:p>
      </dgm:t>
    </dgm:pt>
    <dgm:pt modelId="{64E1CD87-0FB5-4159-868D-C48ACE80628D}" type="pres">
      <dgm:prSet presAssocID="{C9CB729C-1B2C-48B9-B59C-C4BD09C5AFA2}" presName="arrowDiagram" presStyleCnt="0">
        <dgm:presLayoutVars>
          <dgm:chMax val="5"/>
          <dgm:dir/>
          <dgm:resizeHandles val="exact"/>
        </dgm:presLayoutVars>
      </dgm:prSet>
      <dgm:spPr/>
    </dgm:pt>
    <dgm:pt modelId="{83967FDE-93D5-4609-A8A2-05C69B8515A4}" type="pres">
      <dgm:prSet presAssocID="{C9CB729C-1B2C-48B9-B59C-C4BD09C5AFA2}" presName="arrow" presStyleLbl="bgShp" presStyleIdx="0" presStyleCnt="1"/>
      <dgm:spPr/>
    </dgm:pt>
    <dgm:pt modelId="{F477D1E2-3F41-4DA5-BC4E-0203D682CB68}" type="pres">
      <dgm:prSet presAssocID="{C9CB729C-1B2C-48B9-B59C-C4BD09C5AFA2}" presName="arrowDiagram3" presStyleCnt="0"/>
      <dgm:spPr/>
    </dgm:pt>
    <dgm:pt modelId="{D6A71237-D83B-4702-A05B-AC72A9DD2C3C}" type="pres">
      <dgm:prSet presAssocID="{D9C8541E-F09D-461C-8712-7910D7AB2F72}" presName="bullet3a" presStyleLbl="node1" presStyleIdx="0" presStyleCnt="3"/>
      <dgm:spPr/>
    </dgm:pt>
    <dgm:pt modelId="{211457A3-89D1-4D64-8748-9AA3CCCC8CBB}" type="pres">
      <dgm:prSet presAssocID="{D9C8541E-F09D-461C-8712-7910D7AB2F72}" presName="textBox3a" presStyleLbl="revTx" presStyleIdx="0" presStyleCnt="3">
        <dgm:presLayoutVars>
          <dgm:bulletEnabled val="1"/>
        </dgm:presLayoutVars>
      </dgm:prSet>
      <dgm:spPr/>
    </dgm:pt>
    <dgm:pt modelId="{89F30AF7-7E1D-4E7B-9751-56094DBA61C7}" type="pres">
      <dgm:prSet presAssocID="{EC050E0E-5196-471D-A58B-D3036933F739}" presName="bullet3b" presStyleLbl="node1" presStyleIdx="1" presStyleCnt="3"/>
      <dgm:spPr/>
    </dgm:pt>
    <dgm:pt modelId="{04163FBA-17D9-4CCB-8256-A4CCB6B2B43F}" type="pres">
      <dgm:prSet presAssocID="{EC050E0E-5196-471D-A58B-D3036933F739}" presName="textBox3b" presStyleLbl="revTx" presStyleIdx="1" presStyleCnt="3">
        <dgm:presLayoutVars>
          <dgm:bulletEnabled val="1"/>
        </dgm:presLayoutVars>
      </dgm:prSet>
      <dgm:spPr/>
    </dgm:pt>
    <dgm:pt modelId="{74AE40EA-CFC1-417C-9EDC-B75B74805354}" type="pres">
      <dgm:prSet presAssocID="{8161E28F-51CB-4561-A68B-0E9308B573FF}" presName="bullet3c" presStyleLbl="node1" presStyleIdx="2" presStyleCnt="3"/>
      <dgm:spPr/>
    </dgm:pt>
    <dgm:pt modelId="{3CCD8BD8-A29F-4937-9011-68180B892EB3}" type="pres">
      <dgm:prSet presAssocID="{8161E28F-51CB-4561-A68B-0E9308B573FF}" presName="textBox3c" presStyleLbl="revTx" presStyleIdx="2" presStyleCnt="3">
        <dgm:presLayoutVars>
          <dgm:bulletEnabled val="1"/>
        </dgm:presLayoutVars>
      </dgm:prSet>
      <dgm:spPr/>
    </dgm:pt>
  </dgm:ptLst>
  <dgm:cxnLst>
    <dgm:cxn modelId="{2346400B-DD0A-4235-BBD2-089B28DBEA36}" type="presOf" srcId="{D9C8541E-F09D-461C-8712-7910D7AB2F72}" destId="{211457A3-89D1-4D64-8748-9AA3CCCC8CBB}" srcOrd="0" destOrd="0" presId="urn:microsoft.com/office/officeart/2005/8/layout/arrow2"/>
    <dgm:cxn modelId="{8AC32D10-9F40-4D6A-881F-231C77607A1E}" type="presOf" srcId="{8161E28F-51CB-4561-A68B-0E9308B573FF}" destId="{3CCD8BD8-A29F-4937-9011-68180B892EB3}" srcOrd="0" destOrd="0" presId="urn:microsoft.com/office/officeart/2005/8/layout/arrow2"/>
    <dgm:cxn modelId="{6087B220-0F2D-4FEE-AAD6-029EDB2F1C07}" type="presOf" srcId="{EC050E0E-5196-471D-A58B-D3036933F739}" destId="{04163FBA-17D9-4CCB-8256-A4CCB6B2B43F}" srcOrd="0" destOrd="0" presId="urn:microsoft.com/office/officeart/2005/8/layout/arrow2"/>
    <dgm:cxn modelId="{C8C3163D-0A38-4C0A-B91F-6D5016B0F0D8}" srcId="{C9CB729C-1B2C-48B9-B59C-C4BD09C5AFA2}" destId="{8161E28F-51CB-4561-A68B-0E9308B573FF}" srcOrd="2" destOrd="0" parTransId="{31DC73B4-6D25-4F8B-B294-32B5A767A46C}" sibTransId="{89016DF2-5743-46A1-AEC6-AC458ACF0B48}"/>
    <dgm:cxn modelId="{31713271-EFDB-4AFC-BDDF-FD7176936581}" type="presOf" srcId="{C9CB729C-1B2C-48B9-B59C-C4BD09C5AFA2}" destId="{64E1CD87-0FB5-4159-868D-C48ACE80628D}" srcOrd="0" destOrd="0" presId="urn:microsoft.com/office/officeart/2005/8/layout/arrow2"/>
    <dgm:cxn modelId="{4AB285A7-E433-4F5C-8562-6A84C62F5680}" srcId="{C9CB729C-1B2C-48B9-B59C-C4BD09C5AFA2}" destId="{EC050E0E-5196-471D-A58B-D3036933F739}" srcOrd="1" destOrd="0" parTransId="{000BF5D0-D4E3-452A-9118-ABBC57553C17}" sibTransId="{58B0F474-C14B-4D1A-A0C8-49F28E9D42B1}"/>
    <dgm:cxn modelId="{C46E07F8-3A0B-4AEE-8F05-0876F51C1297}" srcId="{C9CB729C-1B2C-48B9-B59C-C4BD09C5AFA2}" destId="{D9C8541E-F09D-461C-8712-7910D7AB2F72}" srcOrd="0" destOrd="0" parTransId="{0D97607B-4C98-4745-A390-06AA32386884}" sibTransId="{F859FDF6-886C-49FA-803E-DED5B9686D8C}"/>
    <dgm:cxn modelId="{482E4527-A2FC-44C7-85E7-6F6141088929}" type="presParOf" srcId="{64E1CD87-0FB5-4159-868D-C48ACE80628D}" destId="{83967FDE-93D5-4609-A8A2-05C69B8515A4}" srcOrd="0" destOrd="0" presId="urn:microsoft.com/office/officeart/2005/8/layout/arrow2"/>
    <dgm:cxn modelId="{607C765F-22D6-4CA6-A74B-253DDC413648}" type="presParOf" srcId="{64E1CD87-0FB5-4159-868D-C48ACE80628D}" destId="{F477D1E2-3F41-4DA5-BC4E-0203D682CB68}" srcOrd="1" destOrd="0" presId="urn:microsoft.com/office/officeart/2005/8/layout/arrow2"/>
    <dgm:cxn modelId="{F41587B7-6EAE-46E4-B1B5-FBE8B44C47B0}" type="presParOf" srcId="{F477D1E2-3F41-4DA5-BC4E-0203D682CB68}" destId="{D6A71237-D83B-4702-A05B-AC72A9DD2C3C}" srcOrd="0" destOrd="0" presId="urn:microsoft.com/office/officeart/2005/8/layout/arrow2"/>
    <dgm:cxn modelId="{F30586F1-4A06-4D94-A030-38AB0AAB9103}" type="presParOf" srcId="{F477D1E2-3F41-4DA5-BC4E-0203D682CB68}" destId="{211457A3-89D1-4D64-8748-9AA3CCCC8CBB}" srcOrd="1" destOrd="0" presId="urn:microsoft.com/office/officeart/2005/8/layout/arrow2"/>
    <dgm:cxn modelId="{6F3C9041-0234-44D9-AB72-2B13E1FBA12F}" type="presParOf" srcId="{F477D1E2-3F41-4DA5-BC4E-0203D682CB68}" destId="{89F30AF7-7E1D-4E7B-9751-56094DBA61C7}" srcOrd="2" destOrd="0" presId="urn:microsoft.com/office/officeart/2005/8/layout/arrow2"/>
    <dgm:cxn modelId="{6112B39A-9787-4A53-8B06-C89DB6F5646E}" type="presParOf" srcId="{F477D1E2-3F41-4DA5-BC4E-0203D682CB68}" destId="{04163FBA-17D9-4CCB-8256-A4CCB6B2B43F}" srcOrd="3" destOrd="0" presId="urn:microsoft.com/office/officeart/2005/8/layout/arrow2"/>
    <dgm:cxn modelId="{0E0CB939-FB61-48AE-B117-AF64F747B72F}" type="presParOf" srcId="{F477D1E2-3F41-4DA5-BC4E-0203D682CB68}" destId="{74AE40EA-CFC1-417C-9EDC-B75B74805354}" srcOrd="4" destOrd="0" presId="urn:microsoft.com/office/officeart/2005/8/layout/arrow2"/>
    <dgm:cxn modelId="{29A36158-5D26-42B8-A48A-8EBE4D8757F2}" type="presParOf" srcId="{F477D1E2-3F41-4DA5-BC4E-0203D682CB68}" destId="{3CCD8BD8-A29F-4937-9011-68180B892EB3}"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8F24EF-D353-45FD-8158-FB41D6E6540F}"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84584E74-D3E4-44FD-96C6-8188DA83F8CC}">
      <dgm:prSet phldrT="[Text]" custT="1"/>
      <dgm:spPr/>
      <dgm:t>
        <a:bodyPr/>
        <a:lstStyle/>
        <a:p>
          <a:r>
            <a:rPr lang="en-US" sz="2800" b="0" dirty="0">
              <a:solidFill>
                <a:schemeClr val="bg1"/>
              </a:solidFill>
              <a:effectLst/>
              <a:latin typeface="Lucida Sans" panose="020B0602030504020204" pitchFamily="34" charset="0"/>
            </a:rPr>
            <a:t>Develop Fluent Readers</a:t>
          </a:r>
        </a:p>
      </dgm:t>
    </dgm:pt>
    <dgm:pt modelId="{0535E165-AED0-4019-8CBB-6AF0DD0C9A07}" type="parTrans" cxnId="{ADCF8EAB-A7B0-4B2F-84CD-D6860776EEEC}">
      <dgm:prSet/>
      <dgm:spPr/>
      <dgm:t>
        <a:bodyPr/>
        <a:lstStyle/>
        <a:p>
          <a:endParaRPr lang="en-US"/>
        </a:p>
      </dgm:t>
    </dgm:pt>
    <dgm:pt modelId="{51BEF82C-AEF7-4008-A6B7-2F1A91552851}" type="sibTrans" cxnId="{ADCF8EAB-A7B0-4B2F-84CD-D6860776EEEC}">
      <dgm:prSet/>
      <dgm:spPr/>
      <dgm:t>
        <a:bodyPr/>
        <a:lstStyle/>
        <a:p>
          <a:endParaRPr lang="en-US"/>
        </a:p>
      </dgm:t>
    </dgm:pt>
    <dgm:pt modelId="{506492C4-C25F-4AA1-B388-60EE30CDA27C}">
      <dgm:prSet phldrT="[Text]" custT="1"/>
      <dgm:spPr/>
      <dgm:t>
        <a:bodyPr/>
        <a:lstStyle/>
        <a:p>
          <a:r>
            <a:rPr lang="en-US" sz="2800" b="0" dirty="0">
              <a:solidFill>
                <a:schemeClr val="bg1"/>
              </a:solidFill>
              <a:latin typeface="Lucida Sans" panose="020B0602030504020204" pitchFamily="34" charset="0"/>
            </a:rPr>
            <a:t>1. Read </a:t>
          </a:r>
          <a:r>
            <a:rPr lang="en-US" sz="2800" b="0" i="1" dirty="0">
              <a:solidFill>
                <a:schemeClr val="bg1"/>
              </a:solidFill>
              <a:latin typeface="Lucida Sans" panose="020B0602030504020204" pitchFamily="34" charset="0"/>
            </a:rPr>
            <a:t>TO</a:t>
          </a:r>
        </a:p>
      </dgm:t>
    </dgm:pt>
    <dgm:pt modelId="{06E6FAFB-F4A1-4021-811B-5A9A43E6B995}" type="parTrans" cxnId="{58574FEC-A5E2-4362-A060-64B013D2F2A9}">
      <dgm:prSet/>
      <dgm:spPr/>
      <dgm:t>
        <a:bodyPr/>
        <a:lstStyle/>
        <a:p>
          <a:endParaRPr lang="en-US"/>
        </a:p>
      </dgm:t>
    </dgm:pt>
    <dgm:pt modelId="{498A036A-E3CD-4904-B4E9-9B2CC940C0EA}" type="sibTrans" cxnId="{58574FEC-A5E2-4362-A060-64B013D2F2A9}">
      <dgm:prSet/>
      <dgm:spPr/>
      <dgm:t>
        <a:bodyPr/>
        <a:lstStyle/>
        <a:p>
          <a:endParaRPr lang="en-US"/>
        </a:p>
      </dgm:t>
    </dgm:pt>
    <dgm:pt modelId="{2CC6776E-A050-4A05-AB2E-5CD4FDBEBF50}">
      <dgm:prSet phldrT="[Text]" custT="1"/>
      <dgm:spPr/>
      <dgm:t>
        <a:bodyPr/>
        <a:lstStyle/>
        <a:p>
          <a:r>
            <a:rPr lang="en-US" sz="2800" b="0" dirty="0">
              <a:solidFill>
                <a:schemeClr val="bg1"/>
              </a:solidFill>
              <a:latin typeface="Lucida Sans" panose="020B0602030504020204" pitchFamily="34" charset="0"/>
            </a:rPr>
            <a:t>2. Read </a:t>
          </a:r>
          <a:r>
            <a:rPr lang="en-US" sz="2800" b="0" i="1" dirty="0">
              <a:solidFill>
                <a:schemeClr val="bg1"/>
              </a:solidFill>
              <a:latin typeface="Lucida Sans" panose="020B0602030504020204" pitchFamily="34" charset="0"/>
            </a:rPr>
            <a:t>WITH</a:t>
          </a:r>
        </a:p>
      </dgm:t>
    </dgm:pt>
    <dgm:pt modelId="{2A93182E-471D-4A51-BE3C-A9DCFC890B59}" type="parTrans" cxnId="{C90FCC48-C75F-44BA-A378-A38D3BC428A4}">
      <dgm:prSet/>
      <dgm:spPr/>
      <dgm:t>
        <a:bodyPr/>
        <a:lstStyle/>
        <a:p>
          <a:endParaRPr lang="en-US"/>
        </a:p>
      </dgm:t>
    </dgm:pt>
    <dgm:pt modelId="{A94E5593-34B2-4498-B78D-E297453175AB}" type="sibTrans" cxnId="{C90FCC48-C75F-44BA-A378-A38D3BC428A4}">
      <dgm:prSet/>
      <dgm:spPr/>
      <dgm:t>
        <a:bodyPr/>
        <a:lstStyle/>
        <a:p>
          <a:endParaRPr lang="en-US"/>
        </a:p>
      </dgm:t>
    </dgm:pt>
    <dgm:pt modelId="{07334118-2CEE-480D-80ED-45D728AD07EC}">
      <dgm:prSet phldrT="[Text]" custT="1"/>
      <dgm:spPr/>
      <dgm:t>
        <a:bodyPr/>
        <a:lstStyle/>
        <a:p>
          <a:r>
            <a:rPr lang="en-US" sz="2800" b="0" i="1" dirty="0">
              <a:solidFill>
                <a:schemeClr val="bg1"/>
              </a:solidFill>
              <a:latin typeface="Lucida Sans" panose="020B0602030504020204" pitchFamily="34" charset="0"/>
            </a:rPr>
            <a:t>3. LISTEN </a:t>
          </a:r>
          <a:r>
            <a:rPr lang="en-US" sz="2800" b="0" dirty="0">
              <a:solidFill>
                <a:schemeClr val="bg1"/>
              </a:solidFill>
              <a:latin typeface="Lucida Sans" panose="020B0602030504020204" pitchFamily="34" charset="0"/>
            </a:rPr>
            <a:t>to</a:t>
          </a:r>
        </a:p>
      </dgm:t>
    </dgm:pt>
    <dgm:pt modelId="{FA3D2E11-0E85-4760-AD54-A3D085F190C4}" type="parTrans" cxnId="{8EAA88AE-4BE2-4E03-9300-D957CD09C4CC}">
      <dgm:prSet/>
      <dgm:spPr/>
      <dgm:t>
        <a:bodyPr/>
        <a:lstStyle/>
        <a:p>
          <a:endParaRPr lang="en-US"/>
        </a:p>
      </dgm:t>
    </dgm:pt>
    <dgm:pt modelId="{863964E3-C613-4BFB-A874-1EAE8E74007F}" type="sibTrans" cxnId="{8EAA88AE-4BE2-4E03-9300-D957CD09C4CC}">
      <dgm:prSet/>
      <dgm:spPr/>
      <dgm:t>
        <a:bodyPr/>
        <a:lstStyle/>
        <a:p>
          <a:endParaRPr lang="en-US"/>
        </a:p>
      </dgm:t>
    </dgm:pt>
    <dgm:pt modelId="{14ECC7CB-927C-4823-9600-ED28861A62C5}">
      <dgm:prSet phldrT="[Text]" custT="1"/>
      <dgm:spPr/>
      <dgm:t>
        <a:bodyPr/>
        <a:lstStyle/>
        <a:p>
          <a:r>
            <a:rPr lang="en-US" sz="2800" b="0" dirty="0">
              <a:solidFill>
                <a:schemeClr val="bg1"/>
              </a:solidFill>
              <a:latin typeface="Lucida Sans" panose="020B0602030504020204" pitchFamily="34" charset="0"/>
            </a:rPr>
            <a:t>4. Read </a:t>
          </a:r>
          <a:r>
            <a:rPr lang="en-US" sz="2800" b="0" i="1" dirty="0">
              <a:solidFill>
                <a:schemeClr val="bg1"/>
              </a:solidFill>
              <a:latin typeface="Lucida Sans" panose="020B0602030504020204" pitchFamily="34" charset="0"/>
            </a:rPr>
            <a:t>Alone</a:t>
          </a:r>
        </a:p>
      </dgm:t>
    </dgm:pt>
    <dgm:pt modelId="{D6308E4B-2BBA-4181-ABB7-1956BEB4068F}" type="parTrans" cxnId="{96AA06E8-C977-4DCA-B9B5-D05156E1D461}">
      <dgm:prSet/>
      <dgm:spPr/>
      <dgm:t>
        <a:bodyPr/>
        <a:lstStyle/>
        <a:p>
          <a:endParaRPr lang="en-US"/>
        </a:p>
      </dgm:t>
    </dgm:pt>
    <dgm:pt modelId="{CE7310A2-34EC-4D22-9700-7E5E74AD3529}" type="sibTrans" cxnId="{96AA06E8-C977-4DCA-B9B5-D05156E1D461}">
      <dgm:prSet/>
      <dgm:spPr/>
      <dgm:t>
        <a:bodyPr/>
        <a:lstStyle/>
        <a:p>
          <a:endParaRPr lang="en-US"/>
        </a:p>
      </dgm:t>
    </dgm:pt>
    <dgm:pt modelId="{06E580C7-238B-4028-BEB7-61116AF6131C}" type="pres">
      <dgm:prSet presAssocID="{6F8F24EF-D353-45FD-8158-FB41D6E6540F}" presName="Name0" presStyleCnt="0">
        <dgm:presLayoutVars>
          <dgm:chMax val="1"/>
          <dgm:dir/>
          <dgm:animLvl val="ctr"/>
          <dgm:resizeHandles val="exact"/>
        </dgm:presLayoutVars>
      </dgm:prSet>
      <dgm:spPr/>
    </dgm:pt>
    <dgm:pt modelId="{D72AF296-E267-4B3A-AC6E-376B9816EE22}" type="pres">
      <dgm:prSet presAssocID="{84584E74-D3E4-44FD-96C6-8188DA83F8CC}" presName="centerShape" presStyleLbl="node0" presStyleIdx="0" presStyleCnt="1" custScaleX="118237"/>
      <dgm:spPr/>
    </dgm:pt>
    <dgm:pt modelId="{420CC348-5C1B-46DF-B77B-78F9105684CD}" type="pres">
      <dgm:prSet presAssocID="{506492C4-C25F-4AA1-B388-60EE30CDA27C}" presName="node" presStyleLbl="node1" presStyleIdx="0" presStyleCnt="4" custScaleX="184202" custScaleY="137908">
        <dgm:presLayoutVars>
          <dgm:bulletEnabled val="1"/>
        </dgm:presLayoutVars>
      </dgm:prSet>
      <dgm:spPr/>
    </dgm:pt>
    <dgm:pt modelId="{0C24F45F-31A5-4288-AC19-C11CBEFE5AEA}" type="pres">
      <dgm:prSet presAssocID="{506492C4-C25F-4AA1-B388-60EE30CDA27C}" presName="dummy" presStyleCnt="0"/>
      <dgm:spPr/>
    </dgm:pt>
    <dgm:pt modelId="{E47F3AD2-BED0-47D8-87C1-F4CDCCAF2FAE}" type="pres">
      <dgm:prSet presAssocID="{498A036A-E3CD-4904-B4E9-9B2CC940C0EA}" presName="sibTrans" presStyleLbl="sibTrans2D1" presStyleIdx="0" presStyleCnt="4"/>
      <dgm:spPr/>
    </dgm:pt>
    <dgm:pt modelId="{C0CD8EE2-BC1C-4A0C-B29A-53B4711EB416}" type="pres">
      <dgm:prSet presAssocID="{2CC6776E-A050-4A05-AB2E-5CD4FDBEBF50}" presName="node" presStyleLbl="node1" presStyleIdx="1" presStyleCnt="4" custScaleX="162033" custScaleY="147049" custRadScaleRad="110643" custRadScaleInc="-5229">
        <dgm:presLayoutVars>
          <dgm:bulletEnabled val="1"/>
        </dgm:presLayoutVars>
      </dgm:prSet>
      <dgm:spPr/>
    </dgm:pt>
    <dgm:pt modelId="{F40C4349-C3C6-4315-BA37-5534A4DDB833}" type="pres">
      <dgm:prSet presAssocID="{2CC6776E-A050-4A05-AB2E-5CD4FDBEBF50}" presName="dummy" presStyleCnt="0"/>
      <dgm:spPr/>
    </dgm:pt>
    <dgm:pt modelId="{C8F51CFE-01B9-47C3-BCD2-D076F85905FB}" type="pres">
      <dgm:prSet presAssocID="{A94E5593-34B2-4498-B78D-E297453175AB}" presName="sibTrans" presStyleLbl="sibTrans2D1" presStyleIdx="1" presStyleCnt="4"/>
      <dgm:spPr/>
    </dgm:pt>
    <dgm:pt modelId="{C06763F3-65B0-4E9E-A3FE-64064A45F018}" type="pres">
      <dgm:prSet presAssocID="{07334118-2CEE-480D-80ED-45D728AD07EC}" presName="node" presStyleLbl="node1" presStyleIdx="2" presStyleCnt="4" custScaleX="200253" custScaleY="107409">
        <dgm:presLayoutVars>
          <dgm:bulletEnabled val="1"/>
        </dgm:presLayoutVars>
      </dgm:prSet>
      <dgm:spPr/>
    </dgm:pt>
    <dgm:pt modelId="{0399F6ED-3811-4AD4-82A3-3044740D224E}" type="pres">
      <dgm:prSet presAssocID="{07334118-2CEE-480D-80ED-45D728AD07EC}" presName="dummy" presStyleCnt="0"/>
      <dgm:spPr/>
    </dgm:pt>
    <dgm:pt modelId="{73271316-C421-44F0-9E57-CCE6FB84E598}" type="pres">
      <dgm:prSet presAssocID="{863964E3-C613-4BFB-A874-1EAE8E74007F}" presName="sibTrans" presStyleLbl="sibTrans2D1" presStyleIdx="2" presStyleCnt="4"/>
      <dgm:spPr/>
    </dgm:pt>
    <dgm:pt modelId="{5FD08095-6E7C-43C7-94D8-49FD07A2F3AD}" type="pres">
      <dgm:prSet presAssocID="{14ECC7CB-927C-4823-9600-ED28861A62C5}" presName="node" presStyleLbl="node1" presStyleIdx="3" presStyleCnt="4" custScaleX="171638" custScaleY="141740" custRadScaleRad="110602">
        <dgm:presLayoutVars>
          <dgm:bulletEnabled val="1"/>
        </dgm:presLayoutVars>
      </dgm:prSet>
      <dgm:spPr/>
    </dgm:pt>
    <dgm:pt modelId="{F4703BC6-A6FE-4B59-9D73-E3CF734EAA9E}" type="pres">
      <dgm:prSet presAssocID="{14ECC7CB-927C-4823-9600-ED28861A62C5}" presName="dummy" presStyleCnt="0"/>
      <dgm:spPr/>
    </dgm:pt>
    <dgm:pt modelId="{D6A15B88-52FA-4FC4-833A-0A88ACB72341}" type="pres">
      <dgm:prSet presAssocID="{CE7310A2-34EC-4D22-9700-7E5E74AD3529}" presName="sibTrans" presStyleLbl="sibTrans2D1" presStyleIdx="3" presStyleCnt="4"/>
      <dgm:spPr/>
    </dgm:pt>
  </dgm:ptLst>
  <dgm:cxnLst>
    <dgm:cxn modelId="{FB44CD0C-AE3C-48A3-8C2B-3FC139A5DF79}" type="presOf" srcId="{498A036A-E3CD-4904-B4E9-9B2CC940C0EA}" destId="{E47F3AD2-BED0-47D8-87C1-F4CDCCAF2FAE}" srcOrd="0" destOrd="0" presId="urn:microsoft.com/office/officeart/2005/8/layout/radial6"/>
    <dgm:cxn modelId="{D372B129-3F3D-42A5-A1E7-B20620445583}" type="presOf" srcId="{84584E74-D3E4-44FD-96C6-8188DA83F8CC}" destId="{D72AF296-E267-4B3A-AC6E-376B9816EE22}" srcOrd="0" destOrd="0" presId="urn:microsoft.com/office/officeart/2005/8/layout/radial6"/>
    <dgm:cxn modelId="{944D4634-99AE-4338-81ED-F58F69D3A262}" type="presOf" srcId="{6F8F24EF-D353-45FD-8158-FB41D6E6540F}" destId="{06E580C7-238B-4028-BEB7-61116AF6131C}" srcOrd="0" destOrd="0" presId="urn:microsoft.com/office/officeart/2005/8/layout/radial6"/>
    <dgm:cxn modelId="{BD6E3039-3967-4DEF-AF95-77DE9359EBF8}" type="presOf" srcId="{14ECC7CB-927C-4823-9600-ED28861A62C5}" destId="{5FD08095-6E7C-43C7-94D8-49FD07A2F3AD}" srcOrd="0" destOrd="0" presId="urn:microsoft.com/office/officeart/2005/8/layout/radial6"/>
    <dgm:cxn modelId="{C90FCC48-C75F-44BA-A378-A38D3BC428A4}" srcId="{84584E74-D3E4-44FD-96C6-8188DA83F8CC}" destId="{2CC6776E-A050-4A05-AB2E-5CD4FDBEBF50}" srcOrd="1" destOrd="0" parTransId="{2A93182E-471D-4A51-BE3C-A9DCFC890B59}" sibTransId="{A94E5593-34B2-4498-B78D-E297453175AB}"/>
    <dgm:cxn modelId="{7FE9226E-92AB-4971-8FB5-73E27691F063}" type="presOf" srcId="{863964E3-C613-4BFB-A874-1EAE8E74007F}" destId="{73271316-C421-44F0-9E57-CCE6FB84E598}" srcOrd="0" destOrd="0" presId="urn:microsoft.com/office/officeart/2005/8/layout/radial6"/>
    <dgm:cxn modelId="{23347177-76EB-4463-9336-0853C26C0658}" type="presOf" srcId="{A94E5593-34B2-4498-B78D-E297453175AB}" destId="{C8F51CFE-01B9-47C3-BCD2-D076F85905FB}" srcOrd="0" destOrd="0" presId="urn:microsoft.com/office/officeart/2005/8/layout/radial6"/>
    <dgm:cxn modelId="{32D32F99-E4A8-41E8-AAFE-4C5B10813759}" type="presOf" srcId="{506492C4-C25F-4AA1-B388-60EE30CDA27C}" destId="{420CC348-5C1B-46DF-B77B-78F9105684CD}" srcOrd="0" destOrd="0" presId="urn:microsoft.com/office/officeart/2005/8/layout/radial6"/>
    <dgm:cxn modelId="{ADCF8EAB-A7B0-4B2F-84CD-D6860776EEEC}" srcId="{6F8F24EF-D353-45FD-8158-FB41D6E6540F}" destId="{84584E74-D3E4-44FD-96C6-8188DA83F8CC}" srcOrd="0" destOrd="0" parTransId="{0535E165-AED0-4019-8CBB-6AF0DD0C9A07}" sibTransId="{51BEF82C-AEF7-4008-A6B7-2F1A91552851}"/>
    <dgm:cxn modelId="{8EAA88AE-4BE2-4E03-9300-D957CD09C4CC}" srcId="{84584E74-D3E4-44FD-96C6-8188DA83F8CC}" destId="{07334118-2CEE-480D-80ED-45D728AD07EC}" srcOrd="2" destOrd="0" parTransId="{FA3D2E11-0E85-4760-AD54-A3D085F190C4}" sibTransId="{863964E3-C613-4BFB-A874-1EAE8E74007F}"/>
    <dgm:cxn modelId="{8B0D49B9-4578-4C3F-AD0C-B93A0C84D293}" type="presOf" srcId="{07334118-2CEE-480D-80ED-45D728AD07EC}" destId="{C06763F3-65B0-4E9E-A3FE-64064A45F018}" srcOrd="0" destOrd="0" presId="urn:microsoft.com/office/officeart/2005/8/layout/radial6"/>
    <dgm:cxn modelId="{4D8023BB-7CC5-481D-BC39-9FBDB2804AA5}" type="presOf" srcId="{CE7310A2-34EC-4D22-9700-7E5E74AD3529}" destId="{D6A15B88-52FA-4FC4-833A-0A88ACB72341}" srcOrd="0" destOrd="0" presId="urn:microsoft.com/office/officeart/2005/8/layout/radial6"/>
    <dgm:cxn modelId="{96AA06E8-C977-4DCA-B9B5-D05156E1D461}" srcId="{84584E74-D3E4-44FD-96C6-8188DA83F8CC}" destId="{14ECC7CB-927C-4823-9600-ED28861A62C5}" srcOrd="3" destOrd="0" parTransId="{D6308E4B-2BBA-4181-ABB7-1956BEB4068F}" sibTransId="{CE7310A2-34EC-4D22-9700-7E5E74AD3529}"/>
    <dgm:cxn modelId="{520D3DEA-1975-41CF-98D2-837EC60E5B47}" type="presOf" srcId="{2CC6776E-A050-4A05-AB2E-5CD4FDBEBF50}" destId="{C0CD8EE2-BC1C-4A0C-B29A-53B4711EB416}" srcOrd="0" destOrd="0" presId="urn:microsoft.com/office/officeart/2005/8/layout/radial6"/>
    <dgm:cxn modelId="{58574FEC-A5E2-4362-A060-64B013D2F2A9}" srcId="{84584E74-D3E4-44FD-96C6-8188DA83F8CC}" destId="{506492C4-C25F-4AA1-B388-60EE30CDA27C}" srcOrd="0" destOrd="0" parTransId="{06E6FAFB-F4A1-4021-811B-5A9A43E6B995}" sibTransId="{498A036A-E3CD-4904-B4E9-9B2CC940C0EA}"/>
    <dgm:cxn modelId="{7864E79E-EC08-4E74-9840-9724BF25B7CB}" type="presParOf" srcId="{06E580C7-238B-4028-BEB7-61116AF6131C}" destId="{D72AF296-E267-4B3A-AC6E-376B9816EE22}" srcOrd="0" destOrd="0" presId="urn:microsoft.com/office/officeart/2005/8/layout/radial6"/>
    <dgm:cxn modelId="{7BC39546-181D-4C33-B785-EAC95684B72E}" type="presParOf" srcId="{06E580C7-238B-4028-BEB7-61116AF6131C}" destId="{420CC348-5C1B-46DF-B77B-78F9105684CD}" srcOrd="1" destOrd="0" presId="urn:microsoft.com/office/officeart/2005/8/layout/radial6"/>
    <dgm:cxn modelId="{F8E00316-83EC-4B92-AEF0-2E678FB90662}" type="presParOf" srcId="{06E580C7-238B-4028-BEB7-61116AF6131C}" destId="{0C24F45F-31A5-4288-AC19-C11CBEFE5AEA}" srcOrd="2" destOrd="0" presId="urn:microsoft.com/office/officeart/2005/8/layout/radial6"/>
    <dgm:cxn modelId="{EAB1C38A-AE8B-460B-A1D3-8DBF0FF31D60}" type="presParOf" srcId="{06E580C7-238B-4028-BEB7-61116AF6131C}" destId="{E47F3AD2-BED0-47D8-87C1-F4CDCCAF2FAE}" srcOrd="3" destOrd="0" presId="urn:microsoft.com/office/officeart/2005/8/layout/radial6"/>
    <dgm:cxn modelId="{D1027A72-30BC-45AC-903A-095C12C90C3F}" type="presParOf" srcId="{06E580C7-238B-4028-BEB7-61116AF6131C}" destId="{C0CD8EE2-BC1C-4A0C-B29A-53B4711EB416}" srcOrd="4" destOrd="0" presId="urn:microsoft.com/office/officeart/2005/8/layout/radial6"/>
    <dgm:cxn modelId="{46C9FE52-4BAC-425D-8A56-A95AA1DCA22C}" type="presParOf" srcId="{06E580C7-238B-4028-BEB7-61116AF6131C}" destId="{F40C4349-C3C6-4315-BA37-5534A4DDB833}" srcOrd="5" destOrd="0" presId="urn:microsoft.com/office/officeart/2005/8/layout/radial6"/>
    <dgm:cxn modelId="{EDDCC424-F2BB-4412-9D4D-706D6134E85C}" type="presParOf" srcId="{06E580C7-238B-4028-BEB7-61116AF6131C}" destId="{C8F51CFE-01B9-47C3-BCD2-D076F85905FB}" srcOrd="6" destOrd="0" presId="urn:microsoft.com/office/officeart/2005/8/layout/radial6"/>
    <dgm:cxn modelId="{843D77D2-4D9B-4256-8DCA-273D038AD9B5}" type="presParOf" srcId="{06E580C7-238B-4028-BEB7-61116AF6131C}" destId="{C06763F3-65B0-4E9E-A3FE-64064A45F018}" srcOrd="7" destOrd="0" presId="urn:microsoft.com/office/officeart/2005/8/layout/radial6"/>
    <dgm:cxn modelId="{4BFBF592-C8B9-41BE-9E9D-87737A99E25B}" type="presParOf" srcId="{06E580C7-238B-4028-BEB7-61116AF6131C}" destId="{0399F6ED-3811-4AD4-82A3-3044740D224E}" srcOrd="8" destOrd="0" presId="urn:microsoft.com/office/officeart/2005/8/layout/radial6"/>
    <dgm:cxn modelId="{C74D9937-6219-46E5-9B26-E5A5F47532FE}" type="presParOf" srcId="{06E580C7-238B-4028-BEB7-61116AF6131C}" destId="{73271316-C421-44F0-9E57-CCE6FB84E598}" srcOrd="9" destOrd="0" presId="urn:microsoft.com/office/officeart/2005/8/layout/radial6"/>
    <dgm:cxn modelId="{89C97C27-8E61-4DB4-AF86-639D5E15B01A}" type="presParOf" srcId="{06E580C7-238B-4028-BEB7-61116AF6131C}" destId="{5FD08095-6E7C-43C7-94D8-49FD07A2F3AD}" srcOrd="10" destOrd="0" presId="urn:microsoft.com/office/officeart/2005/8/layout/radial6"/>
    <dgm:cxn modelId="{0A5CCD67-0F88-40AD-B66A-7621CB45815A}" type="presParOf" srcId="{06E580C7-238B-4028-BEB7-61116AF6131C}" destId="{F4703BC6-A6FE-4B59-9D73-E3CF734EAA9E}" srcOrd="11" destOrd="0" presId="urn:microsoft.com/office/officeart/2005/8/layout/radial6"/>
    <dgm:cxn modelId="{8DF0E229-D423-46E2-811C-500FDFE93AAB}" type="presParOf" srcId="{06E580C7-238B-4028-BEB7-61116AF6131C}" destId="{D6A15B88-52FA-4FC4-833A-0A88ACB72341}"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967FDE-93D5-4609-A8A2-05C69B8515A4}">
      <dsp:nvSpPr>
        <dsp:cNvPr id="0" name=""/>
        <dsp:cNvSpPr/>
      </dsp:nvSpPr>
      <dsp:spPr>
        <a:xfrm>
          <a:off x="996552" y="0"/>
          <a:ext cx="4000500" cy="2500313"/>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A71237-D83B-4702-A05B-AC72A9DD2C3C}">
      <dsp:nvSpPr>
        <dsp:cNvPr id="0" name=""/>
        <dsp:cNvSpPr/>
      </dsp:nvSpPr>
      <dsp:spPr>
        <a:xfrm>
          <a:off x="1504616" y="1725716"/>
          <a:ext cx="104013" cy="10401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1457A3-89D1-4D64-8748-9AA3CCCC8CBB}">
      <dsp:nvSpPr>
        <dsp:cNvPr id="0" name=""/>
        <dsp:cNvSpPr/>
      </dsp:nvSpPr>
      <dsp:spPr>
        <a:xfrm>
          <a:off x="1556622" y="1777722"/>
          <a:ext cx="932116" cy="722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114" tIns="0" rIns="0" bIns="0" numCol="1" spcCol="1270" anchor="t" anchorCtr="0">
          <a:noAutofit/>
        </a:bodyPr>
        <a:lstStyle/>
        <a:p>
          <a:pPr marL="0" lvl="0" indent="0" algn="l" defTabSz="1955800">
            <a:lnSpc>
              <a:spcPct val="90000"/>
            </a:lnSpc>
            <a:spcBef>
              <a:spcPct val="0"/>
            </a:spcBef>
            <a:spcAft>
              <a:spcPct val="35000"/>
            </a:spcAft>
            <a:buNone/>
          </a:pPr>
          <a:r>
            <a:rPr lang="en-US" sz="4400" kern="1200" dirty="0">
              <a:latin typeface="Lucida Sans" panose="020B0602030504020204" pitchFamily="34" charset="0"/>
            </a:rPr>
            <a:t>2</a:t>
          </a:r>
          <a:r>
            <a:rPr lang="en-US" sz="4400" kern="1200" baseline="30000" dirty="0">
              <a:latin typeface="Lucida Sans" panose="020B0602030504020204" pitchFamily="34" charset="0"/>
            </a:rPr>
            <a:t>nd</a:t>
          </a:r>
          <a:r>
            <a:rPr lang="en-US" sz="4400" kern="1200" dirty="0">
              <a:latin typeface="Lucida Sans" panose="020B0602030504020204" pitchFamily="34" charset="0"/>
            </a:rPr>
            <a:t> </a:t>
          </a:r>
        </a:p>
      </dsp:txBody>
      <dsp:txXfrm>
        <a:off x="1556622" y="1777722"/>
        <a:ext cx="932116" cy="722590"/>
      </dsp:txXfrm>
    </dsp:sp>
    <dsp:sp modelId="{89F30AF7-7E1D-4E7B-9751-56094DBA61C7}">
      <dsp:nvSpPr>
        <dsp:cNvPr id="0" name=""/>
        <dsp:cNvSpPr/>
      </dsp:nvSpPr>
      <dsp:spPr>
        <a:xfrm>
          <a:off x="2422731" y="1046130"/>
          <a:ext cx="188023" cy="18802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163FBA-17D9-4CCB-8256-A4CCB6B2B43F}">
      <dsp:nvSpPr>
        <dsp:cNvPr id="0" name=""/>
        <dsp:cNvSpPr/>
      </dsp:nvSpPr>
      <dsp:spPr>
        <a:xfrm>
          <a:off x="2516742" y="1140142"/>
          <a:ext cx="960120" cy="1360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630" tIns="0" rIns="0" bIns="0" numCol="1" spcCol="1270" anchor="t" anchorCtr="0">
          <a:noAutofit/>
        </a:bodyPr>
        <a:lstStyle/>
        <a:p>
          <a:pPr marL="0" lvl="0" indent="0" algn="l" defTabSz="1955800">
            <a:lnSpc>
              <a:spcPct val="90000"/>
            </a:lnSpc>
            <a:spcBef>
              <a:spcPct val="0"/>
            </a:spcBef>
            <a:spcAft>
              <a:spcPct val="35000"/>
            </a:spcAft>
            <a:buNone/>
          </a:pPr>
          <a:r>
            <a:rPr lang="en-US" sz="4400" kern="1200" dirty="0">
              <a:latin typeface="Lucida Sans" panose="020B0602030504020204" pitchFamily="34" charset="0"/>
            </a:rPr>
            <a:t>5</a:t>
          </a:r>
          <a:r>
            <a:rPr lang="en-US" sz="4400" kern="1200" baseline="30000" dirty="0">
              <a:latin typeface="Lucida Sans" panose="020B0602030504020204" pitchFamily="34" charset="0"/>
            </a:rPr>
            <a:t>th</a:t>
          </a:r>
          <a:r>
            <a:rPr lang="en-US" sz="4400" kern="1200" dirty="0">
              <a:latin typeface="Lucida Sans" panose="020B0602030504020204" pitchFamily="34" charset="0"/>
            </a:rPr>
            <a:t> </a:t>
          </a:r>
        </a:p>
      </dsp:txBody>
      <dsp:txXfrm>
        <a:off x="2516742" y="1140142"/>
        <a:ext cx="960120" cy="1360170"/>
      </dsp:txXfrm>
    </dsp:sp>
    <dsp:sp modelId="{74AE40EA-CFC1-417C-9EDC-B75B74805354}">
      <dsp:nvSpPr>
        <dsp:cNvPr id="0" name=""/>
        <dsp:cNvSpPr/>
      </dsp:nvSpPr>
      <dsp:spPr>
        <a:xfrm>
          <a:off x="3526869" y="632579"/>
          <a:ext cx="260032" cy="26003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CD8BD8-A29F-4937-9011-68180B892EB3}">
      <dsp:nvSpPr>
        <dsp:cNvPr id="0" name=""/>
        <dsp:cNvSpPr/>
      </dsp:nvSpPr>
      <dsp:spPr>
        <a:xfrm>
          <a:off x="3656885" y="762595"/>
          <a:ext cx="960120" cy="1737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786" tIns="0" rIns="0" bIns="0" numCol="1" spcCol="1270" anchor="t" anchorCtr="0">
          <a:noAutofit/>
        </a:bodyPr>
        <a:lstStyle/>
        <a:p>
          <a:pPr marL="0" lvl="0" indent="0" algn="l" defTabSz="1955800">
            <a:lnSpc>
              <a:spcPct val="90000"/>
            </a:lnSpc>
            <a:spcBef>
              <a:spcPct val="0"/>
            </a:spcBef>
            <a:spcAft>
              <a:spcPct val="35000"/>
            </a:spcAft>
            <a:buNone/>
          </a:pPr>
          <a:r>
            <a:rPr lang="en-US" sz="4400" kern="1200" dirty="0">
              <a:latin typeface="Lucida Sans" panose="020B0602030504020204" pitchFamily="34" charset="0"/>
            </a:rPr>
            <a:t>9</a:t>
          </a:r>
          <a:r>
            <a:rPr lang="en-US" sz="4400" kern="1200" baseline="30000" dirty="0">
              <a:latin typeface="Lucida Sans" panose="020B0602030504020204" pitchFamily="34" charset="0"/>
            </a:rPr>
            <a:t>th</a:t>
          </a:r>
          <a:r>
            <a:rPr lang="en-US" sz="4400" kern="1200" dirty="0">
              <a:latin typeface="Lucida Sans" panose="020B0602030504020204" pitchFamily="34" charset="0"/>
            </a:rPr>
            <a:t> </a:t>
          </a:r>
        </a:p>
      </dsp:txBody>
      <dsp:txXfrm>
        <a:off x="3656885" y="762595"/>
        <a:ext cx="960120" cy="17377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A15B88-52FA-4FC4-833A-0A88ACB72341}">
      <dsp:nvSpPr>
        <dsp:cNvPr id="0" name=""/>
        <dsp:cNvSpPr/>
      </dsp:nvSpPr>
      <dsp:spPr>
        <a:xfrm>
          <a:off x="1027975" y="673464"/>
          <a:ext cx="3877124" cy="3877124"/>
        </a:xfrm>
        <a:prstGeom prst="blockArc">
          <a:avLst>
            <a:gd name="adj1" fmla="val 10795973"/>
            <a:gd name="adj2" fmla="val 16366413"/>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3271316-C421-44F0-9E57-CCE6FB84E598}">
      <dsp:nvSpPr>
        <dsp:cNvPr id="0" name=""/>
        <dsp:cNvSpPr/>
      </dsp:nvSpPr>
      <dsp:spPr>
        <a:xfrm>
          <a:off x="1027975" y="677901"/>
          <a:ext cx="3877124" cy="3877124"/>
        </a:xfrm>
        <a:prstGeom prst="blockArc">
          <a:avLst>
            <a:gd name="adj1" fmla="val 5233587"/>
            <a:gd name="adj2" fmla="val 10804027"/>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8F51CFE-01B9-47C3-BCD2-D076F85905FB}">
      <dsp:nvSpPr>
        <dsp:cNvPr id="0" name=""/>
        <dsp:cNvSpPr/>
      </dsp:nvSpPr>
      <dsp:spPr>
        <a:xfrm>
          <a:off x="1212165" y="677946"/>
          <a:ext cx="3877124" cy="3877124"/>
        </a:xfrm>
        <a:prstGeom prst="blockArc">
          <a:avLst>
            <a:gd name="adj1" fmla="val 21491746"/>
            <a:gd name="adj2" fmla="val 5568117"/>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7F3AD2-BED0-47D8-87C1-F4CDCCAF2FAE}">
      <dsp:nvSpPr>
        <dsp:cNvPr id="0" name=""/>
        <dsp:cNvSpPr/>
      </dsp:nvSpPr>
      <dsp:spPr>
        <a:xfrm>
          <a:off x="1212028" y="673425"/>
          <a:ext cx="3877124" cy="3877124"/>
        </a:xfrm>
        <a:prstGeom prst="blockArc">
          <a:avLst>
            <a:gd name="adj1" fmla="val 16032132"/>
            <a:gd name="adj2" fmla="val 21499957"/>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72AF296-E267-4B3A-AC6E-376B9816EE22}">
      <dsp:nvSpPr>
        <dsp:cNvPr id="0" name=""/>
        <dsp:cNvSpPr/>
      </dsp:nvSpPr>
      <dsp:spPr>
        <a:xfrm>
          <a:off x="2002230" y="1721179"/>
          <a:ext cx="2111866" cy="178613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0" kern="1200" dirty="0">
              <a:solidFill>
                <a:schemeClr val="bg1"/>
              </a:solidFill>
              <a:effectLst/>
              <a:latin typeface="Lucida Sans" panose="020B0602030504020204" pitchFamily="34" charset="0"/>
            </a:rPr>
            <a:t>Develop Fluent Readers</a:t>
          </a:r>
        </a:p>
      </dsp:txBody>
      <dsp:txXfrm>
        <a:off x="2311506" y="1982752"/>
        <a:ext cx="1493314" cy="1262984"/>
      </dsp:txXfrm>
    </dsp:sp>
    <dsp:sp modelId="{420CC348-5C1B-46DF-B77B-78F9105684CD}">
      <dsp:nvSpPr>
        <dsp:cNvPr id="0" name=""/>
        <dsp:cNvSpPr/>
      </dsp:nvSpPr>
      <dsp:spPr>
        <a:xfrm>
          <a:off x="1906633" y="-141432"/>
          <a:ext cx="2303061" cy="172425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0" kern="1200" dirty="0">
              <a:solidFill>
                <a:schemeClr val="bg1"/>
              </a:solidFill>
              <a:latin typeface="Lucida Sans" panose="020B0602030504020204" pitchFamily="34" charset="0"/>
            </a:rPr>
            <a:t>1. Read </a:t>
          </a:r>
          <a:r>
            <a:rPr lang="en-US" sz="2800" b="0" i="1" kern="1200" dirty="0">
              <a:solidFill>
                <a:schemeClr val="bg1"/>
              </a:solidFill>
              <a:latin typeface="Lucida Sans" panose="020B0602030504020204" pitchFamily="34" charset="0"/>
            </a:rPr>
            <a:t>TO</a:t>
          </a:r>
        </a:p>
      </dsp:txBody>
      <dsp:txXfrm>
        <a:off x="2243908" y="111079"/>
        <a:ext cx="1628511" cy="1219229"/>
      </dsp:txXfrm>
    </dsp:sp>
    <dsp:sp modelId="{C0CD8EE2-BC1C-4A0C-B29A-53B4711EB416}">
      <dsp:nvSpPr>
        <dsp:cNvPr id="0" name=""/>
        <dsp:cNvSpPr/>
      </dsp:nvSpPr>
      <dsp:spPr>
        <a:xfrm>
          <a:off x="4030398" y="1637620"/>
          <a:ext cx="2025884" cy="18385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0" kern="1200" dirty="0">
              <a:solidFill>
                <a:schemeClr val="bg1"/>
              </a:solidFill>
              <a:latin typeface="Lucida Sans" panose="020B0602030504020204" pitchFamily="34" charset="0"/>
            </a:rPr>
            <a:t>2. Read </a:t>
          </a:r>
          <a:r>
            <a:rPr lang="en-US" sz="2800" b="0" i="1" kern="1200" dirty="0">
              <a:solidFill>
                <a:schemeClr val="bg1"/>
              </a:solidFill>
              <a:latin typeface="Lucida Sans" panose="020B0602030504020204" pitchFamily="34" charset="0"/>
            </a:rPr>
            <a:t>WITH</a:t>
          </a:r>
        </a:p>
      </dsp:txBody>
      <dsp:txXfrm>
        <a:off x="4327082" y="1906868"/>
        <a:ext cx="1432516" cy="1300044"/>
      </dsp:txXfrm>
    </dsp:sp>
    <dsp:sp modelId="{C06763F3-65B0-4E9E-A3FE-64064A45F018}">
      <dsp:nvSpPr>
        <dsp:cNvPr id="0" name=""/>
        <dsp:cNvSpPr/>
      </dsp:nvSpPr>
      <dsp:spPr>
        <a:xfrm>
          <a:off x="1806291" y="3836333"/>
          <a:ext cx="2503745" cy="134292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0" i="1" kern="1200" dirty="0">
              <a:solidFill>
                <a:schemeClr val="bg1"/>
              </a:solidFill>
              <a:latin typeface="Lucida Sans" panose="020B0602030504020204" pitchFamily="34" charset="0"/>
            </a:rPr>
            <a:t>3. LISTEN </a:t>
          </a:r>
          <a:r>
            <a:rPr lang="en-US" sz="2800" b="0" kern="1200" dirty="0">
              <a:solidFill>
                <a:schemeClr val="bg1"/>
              </a:solidFill>
              <a:latin typeface="Lucida Sans" panose="020B0602030504020204" pitchFamily="34" charset="0"/>
            </a:rPr>
            <a:t>to</a:t>
          </a:r>
        </a:p>
      </dsp:txBody>
      <dsp:txXfrm>
        <a:off x="2172956" y="4033000"/>
        <a:ext cx="1770415" cy="949591"/>
      </dsp:txXfrm>
    </dsp:sp>
    <dsp:sp modelId="{5FD08095-6E7C-43C7-94D8-49FD07A2F3AD}">
      <dsp:nvSpPr>
        <dsp:cNvPr id="0" name=""/>
        <dsp:cNvSpPr/>
      </dsp:nvSpPr>
      <dsp:spPr>
        <a:xfrm>
          <a:off x="0" y="1728163"/>
          <a:ext cx="2145974" cy="177216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0" kern="1200" dirty="0">
              <a:solidFill>
                <a:schemeClr val="bg1"/>
              </a:solidFill>
              <a:latin typeface="Lucida Sans" panose="020B0602030504020204" pitchFamily="34" charset="0"/>
            </a:rPr>
            <a:t>4. Read </a:t>
          </a:r>
          <a:r>
            <a:rPr lang="en-US" sz="2800" b="0" i="1" kern="1200" dirty="0">
              <a:solidFill>
                <a:schemeClr val="bg1"/>
              </a:solidFill>
              <a:latin typeface="Lucida Sans" panose="020B0602030504020204" pitchFamily="34" charset="0"/>
            </a:rPr>
            <a:t>Alone</a:t>
          </a:r>
        </a:p>
      </dsp:txBody>
      <dsp:txXfrm>
        <a:off x="314271" y="1987690"/>
        <a:ext cx="1517432" cy="1253108"/>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415791"/>
            <a:ext cx="5486400" cy="418338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323246038"/>
      </p:ext>
    </p:extLst>
  </p:cSld>
  <p:clrMap bg1="lt1" tx1="dk1" bg2="dk2" tx2="lt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100" b="0" i="0" u="none" strike="noStrike" kern="1200" cap="none">
                <a:solidFill>
                  <a:schemeClr val="dk1"/>
                </a:solidFill>
                <a:effectLst/>
                <a:latin typeface="Calibri"/>
                <a:ea typeface="Calibri"/>
                <a:cs typeface="Calibri"/>
                <a:sym typeface="Calibri"/>
              </a:rPr>
              <a:t>This module was last updated on April 2018.</a:t>
            </a:r>
          </a:p>
          <a:p>
            <a:endParaRPr lang="en-US" dirty="0"/>
          </a:p>
          <a:p>
            <a:r>
              <a:rPr lang="en-US" dirty="0"/>
              <a:t>Welcome</a:t>
            </a:r>
            <a:r>
              <a:rPr lang="en-US" baseline="0" dirty="0"/>
              <a:t> Back-  this is module 6!</a:t>
            </a:r>
            <a:endParaRPr lang="en-US" dirty="0"/>
          </a:p>
        </p:txBody>
      </p:sp>
    </p:spTree>
    <p:extLst>
      <p:ext uri="{BB962C8B-B14F-4D97-AF65-F5344CB8AC3E}">
        <p14:creationId xmlns:p14="http://schemas.microsoft.com/office/powerpoint/2010/main" val="1541963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Shape 1496"/>
          <p:cNvSpPr txBox="1">
            <a:spLocks noGrp="1"/>
          </p:cNvSpPr>
          <p:nvPr>
            <p:ph type="body" idx="1"/>
          </p:nvPr>
        </p:nvSpPr>
        <p:spPr>
          <a:xfrm>
            <a:off x="701042" y="4387136"/>
            <a:ext cx="5608319" cy="4156234"/>
          </a:xfrm>
          <a:prstGeom prst="rect">
            <a:avLst/>
          </a:prstGeom>
          <a:noFill/>
          <a:ln>
            <a:noFill/>
          </a:ln>
        </p:spPr>
        <p:txBody>
          <a:bodyPr lIns="91425" tIns="91425" rIns="91425" bIns="91425" anchor="ctr" anchorCtr="0">
            <a:noAutofit/>
          </a:bodyPr>
          <a:lstStyle/>
          <a:p>
            <a:pPr lvl="0">
              <a:spcBef>
                <a:spcPts val="0"/>
              </a:spcBef>
              <a:buNone/>
            </a:pPr>
            <a:r>
              <a:rPr lang="en-US" dirty="0"/>
              <a:t>And let’s remember that practice can be in context, through</a:t>
            </a:r>
            <a:r>
              <a:rPr lang="en-US" baseline="0" dirty="0"/>
              <a:t> reading text, as well as out of context.  Here students have practice opportunities with their new sound, long I spelled </a:t>
            </a:r>
            <a:r>
              <a:rPr lang="en-US" baseline="0" dirty="0" err="1"/>
              <a:t>i_e</a:t>
            </a:r>
            <a:r>
              <a:rPr lang="en-US" baseline="0" dirty="0"/>
              <a:t>, in varied forms.</a:t>
            </a:r>
            <a:endParaRPr dirty="0"/>
          </a:p>
        </p:txBody>
      </p:sp>
      <p:sp>
        <p:nvSpPr>
          <p:cNvPr id="1497" name="Shape 1497"/>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8650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And, once again, practice can vary in terms of structure.  Students can practice on their own when they’ve learned something and this can be done throughout the day, at home, in partners and in groups—as long as they know the skill they are practicing and the work is focused.</a:t>
            </a:r>
            <a:endParaRPr lang="en-US" dirty="0"/>
          </a:p>
          <a:p>
            <a:endParaRPr lang="en-US" dirty="0"/>
          </a:p>
        </p:txBody>
      </p:sp>
    </p:spTree>
    <p:extLst>
      <p:ext uri="{BB962C8B-B14F-4D97-AF65-F5344CB8AC3E}">
        <p14:creationId xmlns:p14="http://schemas.microsoft.com/office/powerpoint/2010/main" val="3322182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take a look</a:t>
            </a:r>
            <a:r>
              <a:rPr lang="en-US" baseline="0" dirty="0"/>
              <a:t> more closely at our sample 1</a:t>
            </a:r>
            <a:r>
              <a:rPr lang="en-US" baseline="30000" dirty="0"/>
              <a:t>st</a:t>
            </a:r>
            <a:r>
              <a:rPr lang="en-US" baseline="0" dirty="0"/>
              <a:t> grade phonics lesson to see varied opportunities for practice.</a:t>
            </a:r>
            <a:endParaRPr lang="en-US" dirty="0"/>
          </a:p>
        </p:txBody>
      </p:sp>
    </p:spTree>
    <p:extLst>
      <p:ext uri="{BB962C8B-B14F-4D97-AF65-F5344CB8AC3E}">
        <p14:creationId xmlns:p14="http://schemas.microsoft.com/office/powerpoint/2010/main" val="158761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first at bat to show you is phonemic awareness: students are simply practicing recognizing long I words, with no attention to spelling.  They are hearing and saying the sound.</a:t>
            </a:r>
          </a:p>
          <a:p>
            <a:r>
              <a:rPr lang="en-US" baseline="0" dirty="0"/>
              <a:t>Access the video at: https://vimeo.com/255393461</a:t>
            </a:r>
            <a:endParaRPr lang="en-US" dirty="0"/>
          </a:p>
        </p:txBody>
      </p:sp>
    </p:spTree>
    <p:extLst>
      <p:ext uri="{BB962C8B-B14F-4D97-AF65-F5344CB8AC3E}">
        <p14:creationId xmlns:p14="http://schemas.microsoft.com/office/powerpoint/2010/main" val="2646676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students get a chance to write the new sound and spelling pattern.  Using whiteboards, students</a:t>
            </a:r>
            <a:r>
              <a:rPr lang="en-US" baseline="0" dirty="0"/>
              <a:t> are able to practice the correct spelling and blend together other sounds to make words they hear from their teacher.  Note the work students are doing, vs. what comes from the teacher, as well as her active monitoring.</a:t>
            </a:r>
          </a:p>
          <a:p>
            <a:r>
              <a:rPr lang="en-US" baseline="0" dirty="0"/>
              <a:t>Access the video at: https://vimeo.com/255394746</a:t>
            </a:r>
            <a:endParaRPr lang="en-US" dirty="0"/>
          </a:p>
        </p:txBody>
      </p:sp>
    </p:spTree>
    <p:extLst>
      <p:ext uri="{BB962C8B-B14F-4D97-AF65-F5344CB8AC3E}">
        <p14:creationId xmlns:p14="http://schemas.microsoft.com/office/powerpoint/2010/main" val="2338582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students get a chance</a:t>
            </a:r>
            <a:r>
              <a:rPr lang="en-US" baseline="0" dirty="0"/>
              <a:t> to practice again, with less teacher support and more independence.</a:t>
            </a:r>
          </a:p>
          <a:p>
            <a:r>
              <a:rPr lang="en-US" baseline="0"/>
              <a:t>Access the video at: https://vimeo.com/255396694</a:t>
            </a:r>
            <a:endParaRPr lang="en-US" dirty="0"/>
          </a:p>
        </p:txBody>
      </p:sp>
    </p:spTree>
    <p:extLst>
      <p:ext uri="{BB962C8B-B14F-4D97-AF65-F5344CB8AC3E}">
        <p14:creationId xmlns:p14="http://schemas.microsoft.com/office/powerpoint/2010/main" val="944608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all the opportunities</a:t>
            </a:r>
            <a:r>
              <a:rPr lang="en-US" baseline="0" dirty="0"/>
              <a:t> students have for </a:t>
            </a:r>
            <a:r>
              <a:rPr lang="en-US" i="1" baseline="0" dirty="0"/>
              <a:t>individual </a:t>
            </a:r>
            <a:r>
              <a:rPr lang="en-US" i="0" baseline="0" dirty="0"/>
              <a:t>at bats with the content in this one lesson.</a:t>
            </a:r>
            <a:endParaRPr lang="en-US" dirty="0"/>
          </a:p>
        </p:txBody>
      </p:sp>
    </p:spTree>
    <p:extLst>
      <p:ext uri="{BB962C8B-B14F-4D97-AF65-F5344CB8AC3E}">
        <p14:creationId xmlns:p14="http://schemas.microsoft.com/office/powerpoint/2010/main" val="1993001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a:t>
            </a:r>
            <a:r>
              <a:rPr lang="en-US" baseline="0" dirty="0"/>
              <a:t> can be challenging to come up with tasks that students are doing on their own for practice, especially when you are working with sub-par instructional materials.  We have created some suggestions, which are also found in the guidance documents.  Pause now to take a look at these on your handouts.</a:t>
            </a:r>
            <a:endParaRPr lang="en-US" dirty="0"/>
          </a:p>
        </p:txBody>
      </p:sp>
    </p:spTree>
    <p:extLst>
      <p:ext uri="{BB962C8B-B14F-4D97-AF65-F5344CB8AC3E}">
        <p14:creationId xmlns:p14="http://schemas.microsoft.com/office/powerpoint/2010/main" val="2278245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now going to give some guidelines for quality practice.  In a world where you can pull</a:t>
            </a:r>
            <a:r>
              <a:rPr lang="en-US" baseline="0" dirty="0"/>
              <a:t> teacher resources from many unchecked sources, it is important that you have some quality control guidelines in mind.</a:t>
            </a:r>
            <a:endParaRPr lang="en-US" dirty="0"/>
          </a:p>
        </p:txBody>
      </p:sp>
    </p:spTree>
    <p:extLst>
      <p:ext uri="{BB962C8B-B14F-4D97-AF65-F5344CB8AC3E}">
        <p14:creationId xmlns:p14="http://schemas.microsoft.com/office/powerpoint/2010/main" val="35012769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look at this assignment. There is an error here.  Can you find it? Pause if you need more time.</a:t>
            </a:r>
          </a:p>
          <a:p>
            <a:endParaRPr lang="en-US" dirty="0"/>
          </a:p>
          <a:p>
            <a:r>
              <a:rPr lang="en-US" dirty="0"/>
              <a:t>These words are supposed to include the short /o/-</a:t>
            </a:r>
            <a:r>
              <a:rPr lang="en-US" baseline="0" dirty="0"/>
              <a:t> but look at cow.  This word contains two phonemes, /c/ and /ow/.</a:t>
            </a:r>
            <a:endParaRPr lang="en-US" dirty="0"/>
          </a:p>
        </p:txBody>
      </p:sp>
    </p:spTree>
    <p:extLst>
      <p:ext uri="{BB962C8B-B14F-4D97-AF65-F5344CB8AC3E}">
        <p14:creationId xmlns:p14="http://schemas.microsoft.com/office/powerpoint/2010/main" val="3315818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590960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guidelines</a:t>
            </a:r>
            <a:r>
              <a:rPr lang="en-US" baseline="0" dirty="0"/>
              <a:t> we offer for quality practice materials.</a:t>
            </a:r>
            <a:endParaRPr lang="en-US" dirty="0"/>
          </a:p>
        </p:txBody>
      </p:sp>
    </p:spTree>
    <p:extLst>
      <p:ext uri="{BB962C8B-B14F-4D97-AF65-F5344CB8AC3E}">
        <p14:creationId xmlns:p14="http://schemas.microsoft.com/office/powerpoint/2010/main" val="18676815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resource is intended for a kindergarten student who is practicing the short a vowel sound spelling pattern. Try</a:t>
            </a:r>
            <a:r>
              <a:rPr lang="en-US" baseline="0" dirty="0"/>
              <a:t> to apply the guidance against the resource.  Pause the webinar if you need more time.</a:t>
            </a:r>
          </a:p>
          <a:p>
            <a:endParaRPr lang="en-US" baseline="0" dirty="0"/>
          </a:p>
          <a:p>
            <a:r>
              <a:rPr lang="en-US" baseline="0" dirty="0"/>
              <a:t>There are a few problems with this resource.  The vowel sound a in “ant” is a distorted vowel sound: say it to yourself compared to “at” if you need to.  Additionally, many of these words are not yet decodable given the timing of teaching short a in kindergarten.</a:t>
            </a:r>
          </a:p>
          <a:p>
            <a:endParaRPr lang="en-US" baseline="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We’ll try a few more– try to do the work yourself before listening to our review.</a:t>
            </a:r>
          </a:p>
          <a:p>
            <a:endParaRPr lang="en-US" dirty="0"/>
          </a:p>
        </p:txBody>
      </p:sp>
    </p:spTree>
    <p:extLst>
      <p:ext uri="{BB962C8B-B14F-4D97-AF65-F5344CB8AC3E}">
        <p14:creationId xmlns:p14="http://schemas.microsoft.com/office/powerpoint/2010/main" val="30575649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is a stronger example.  It is focused on the current skill and draws the child’s attention to the new sound spelling—look how it asks them to circle the letters that represent the sound.  Words like “clouds” that may not be decodable have a picture stand in instead.</a:t>
            </a:r>
            <a:endParaRPr lang="en-US" dirty="0"/>
          </a:p>
        </p:txBody>
      </p:sp>
    </p:spTree>
    <p:extLst>
      <p:ext uri="{BB962C8B-B14F-4D97-AF65-F5344CB8AC3E}">
        <p14:creationId xmlns:p14="http://schemas.microsoft.com/office/powerpoint/2010/main" val="12736215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center meets the guidelines: students</a:t>
            </a:r>
            <a:r>
              <a:rPr lang="en-US" baseline="0" dirty="0"/>
              <a:t> are independently applying the new skill.  But–a quick caution—this type of center shouldn’t last long, as we want students to move to writing these sounds.</a:t>
            </a:r>
            <a:endParaRPr lang="en-US" dirty="0"/>
          </a:p>
        </p:txBody>
      </p:sp>
    </p:spTree>
    <p:extLst>
      <p:ext uri="{BB962C8B-B14F-4D97-AF65-F5344CB8AC3E}">
        <p14:creationId xmlns:p14="http://schemas.microsoft.com/office/powerpoint/2010/main" val="41034768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resource is intended for a kindergarten student who is practicing the x sound and spelling pattern. What do you notice.</a:t>
            </a:r>
            <a:r>
              <a:rPr lang="en-US" baseline="0" dirty="0"/>
              <a:t>  Pause if needed.</a:t>
            </a:r>
          </a:p>
          <a:p>
            <a:endParaRPr lang="en-US" baseline="0" dirty="0"/>
          </a:p>
          <a:p>
            <a:r>
              <a:rPr lang="en-US" baseline="0" dirty="0"/>
              <a:t>Did you catch the error?  “</a:t>
            </a:r>
            <a:r>
              <a:rPr lang="en-US" baseline="0" dirty="0" err="1"/>
              <a:t>Xray</a:t>
            </a:r>
            <a:r>
              <a:rPr lang="en-US" baseline="0" dirty="0"/>
              <a:t>” is inaccurate; listen to the beginning sound, /e/.  Did you know that /x/ is actually the sound /k/ /s/?</a:t>
            </a:r>
            <a:endParaRPr lang="en-US" dirty="0"/>
          </a:p>
          <a:p>
            <a:endParaRPr lang="en-US" dirty="0"/>
          </a:p>
        </p:txBody>
      </p:sp>
    </p:spTree>
    <p:extLst>
      <p:ext uri="{BB962C8B-B14F-4D97-AF65-F5344CB8AC3E}">
        <p14:creationId xmlns:p14="http://schemas.microsoft.com/office/powerpoint/2010/main" val="13544147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have seen, a careful review is needed of all related materials.  And while this should be done by core curricula and may be motivation for</a:t>
            </a:r>
            <a:r>
              <a:rPr lang="en-US" baseline="0" dirty="0"/>
              <a:t> some of you for quality materials, don’t worry if you are in this situation—you can make it work.</a:t>
            </a:r>
            <a:endParaRPr lang="en-US" dirty="0"/>
          </a:p>
        </p:txBody>
      </p:sp>
    </p:spTree>
    <p:extLst>
      <p:ext uri="{BB962C8B-B14F-4D97-AF65-F5344CB8AC3E}">
        <p14:creationId xmlns:p14="http://schemas.microsoft.com/office/powerpoint/2010/main" val="26848047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Cross off the wrong sound—and look closely, let’s cross off words that aren’t decodable too!</a:t>
            </a:r>
          </a:p>
          <a:p>
            <a:endParaRPr lang="en-US" dirty="0"/>
          </a:p>
        </p:txBody>
      </p:sp>
    </p:spTree>
    <p:extLst>
      <p:ext uri="{BB962C8B-B14F-4D97-AF65-F5344CB8AC3E}">
        <p14:creationId xmlns:p14="http://schemas.microsoft.com/office/powerpoint/2010/main" val="18938210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about this task?  Is it quality?</a:t>
            </a:r>
          </a:p>
          <a:p>
            <a:endParaRPr lang="en-US" dirty="0"/>
          </a:p>
          <a:p>
            <a:r>
              <a:rPr lang="en-US" dirty="0"/>
              <a:t>We noticed that it is focused but there is a concern when doing</a:t>
            </a:r>
            <a:r>
              <a:rPr lang="en-US" baseline="0" dirty="0"/>
              <a:t> word sorts: students could technically do this visually—without any decoding.</a:t>
            </a:r>
            <a:endParaRPr lang="en-US" dirty="0"/>
          </a:p>
        </p:txBody>
      </p:sp>
    </p:spTree>
    <p:extLst>
      <p:ext uri="{BB962C8B-B14F-4D97-AF65-F5344CB8AC3E}">
        <p14:creationId xmlns:p14="http://schemas.microsoft.com/office/powerpoint/2010/main" val="9780055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modification we came up with to</a:t>
            </a:r>
            <a:r>
              <a:rPr lang="en-US" baseline="0" dirty="0"/>
              <a:t> make this task more valuable.  You may have suggestions of your own.</a:t>
            </a:r>
            <a:endParaRPr lang="en-US" dirty="0"/>
          </a:p>
        </p:txBody>
      </p:sp>
    </p:spTree>
    <p:extLst>
      <p:ext uri="{BB962C8B-B14F-4D97-AF65-F5344CB8AC3E}">
        <p14:creationId xmlns:p14="http://schemas.microsoft.com/office/powerpoint/2010/main" val="27382039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a:t>
            </a:r>
            <a:r>
              <a:rPr lang="en-US" baseline="0" dirty="0"/>
              <a:t> example is in this pre-purchased center task.  Students can easily just visually match but, if you cut off the word, they have to say the word describing the picture. That makes this task stronger.</a:t>
            </a:r>
            <a:endParaRPr lang="en-US" dirty="0"/>
          </a:p>
        </p:txBody>
      </p:sp>
    </p:spTree>
    <p:extLst>
      <p:ext uri="{BB962C8B-B14F-4D97-AF65-F5344CB8AC3E}">
        <p14:creationId xmlns:p14="http://schemas.microsoft.com/office/powerpoint/2010/main" val="3284602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objectives for this module.</a:t>
            </a:r>
          </a:p>
        </p:txBody>
      </p:sp>
    </p:spTree>
    <p:extLst>
      <p:ext uri="{BB962C8B-B14F-4D97-AF65-F5344CB8AC3E}">
        <p14:creationId xmlns:p14="http://schemas.microsoft.com/office/powerpoint/2010/main" val="13431482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could do this all day.  Your online discussion for this week should be about quality materials. Here we have three options.  Please discuss the strengths</a:t>
            </a:r>
            <a:r>
              <a:rPr lang="en-US" baseline="0" dirty="0"/>
              <a:t> and/or weaknesses of these practice tasks.</a:t>
            </a:r>
            <a:endParaRPr lang="en-US" dirty="0"/>
          </a:p>
        </p:txBody>
      </p:sp>
    </p:spTree>
    <p:extLst>
      <p:ext uri="{BB962C8B-B14F-4D97-AF65-F5344CB8AC3E}">
        <p14:creationId xmlns:p14="http://schemas.microsoft.com/office/powerpoint/2010/main" val="24307320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guideline for you is to keep things manageable: </a:t>
            </a:r>
            <a:r>
              <a:rPr lang="en-US" baseline="0" dirty="0"/>
              <a:t>substitute the content, not the structures.  </a:t>
            </a:r>
          </a:p>
          <a:p>
            <a:r>
              <a:rPr lang="en-US" baseline="0" dirty="0"/>
              <a:t>Remember when we talked about engaging tasks building with student skill?  Consider ways to repurpose the content—maybe adding consonant digraphs to this spinner task once they have been taught—and maybe students will be ready to read and circle the words they make that are real words.</a:t>
            </a:r>
            <a:endParaRPr lang="en-US" dirty="0"/>
          </a:p>
        </p:txBody>
      </p:sp>
    </p:spTree>
    <p:extLst>
      <p:ext uri="{BB962C8B-B14F-4D97-AF65-F5344CB8AC3E}">
        <p14:creationId xmlns:p14="http://schemas.microsoft.com/office/powerpoint/2010/main" val="16972973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less is more.  Don’t make yourself crazy with seven</a:t>
            </a:r>
            <a:r>
              <a:rPr lang="en-US" baseline="0" dirty="0"/>
              <a:t> groups and three center rotations each—keep things as simple as possible.  If one group is small group instruction with the teacher, be sure the others are as independent as possible.  Re-reading decodables makes for a great center task, and helps students build their fluency.</a:t>
            </a:r>
            <a:endParaRPr lang="en-US" dirty="0"/>
          </a:p>
        </p:txBody>
      </p:sp>
    </p:spTree>
    <p:extLst>
      <p:ext uri="{BB962C8B-B14F-4D97-AF65-F5344CB8AC3E}">
        <p14:creationId xmlns:p14="http://schemas.microsoft.com/office/powerpoint/2010/main" val="30875901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look one more time at the opportunities</a:t>
            </a:r>
            <a:r>
              <a:rPr lang="en-US" baseline="0" dirty="0"/>
              <a:t> found with decodables for authentic practice.</a:t>
            </a:r>
            <a:endParaRPr lang="en-US" dirty="0"/>
          </a:p>
        </p:txBody>
      </p:sp>
    </p:spTree>
    <p:extLst>
      <p:ext uri="{BB962C8B-B14F-4D97-AF65-F5344CB8AC3E}">
        <p14:creationId xmlns:p14="http://schemas.microsoft.com/office/powerpoint/2010/main" val="16021406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b="0" dirty="0"/>
              <a:t>Remember</a:t>
            </a:r>
            <a:r>
              <a:rPr lang="en-US" b="0" baseline="0" dirty="0"/>
              <a:t> the last part of the protocol involved using these texts for games and tasks.</a:t>
            </a:r>
            <a:endParaRPr lang="en-US" b="0" dirty="0"/>
          </a:p>
        </p:txBody>
      </p:sp>
    </p:spTree>
    <p:extLst>
      <p:ext uri="{BB962C8B-B14F-4D97-AF65-F5344CB8AC3E}">
        <p14:creationId xmlns:p14="http://schemas.microsoft.com/office/powerpoint/2010/main" val="40847947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talking about doing this </a:t>
            </a:r>
            <a:r>
              <a:rPr lang="en-US" i="1" dirty="0"/>
              <a:t>after </a:t>
            </a:r>
            <a:r>
              <a:rPr lang="en-US" i="0" dirty="0"/>
              <a:t>the students are quite familiar with the texts themselves.</a:t>
            </a:r>
            <a:endParaRPr lang="en-US" dirty="0"/>
          </a:p>
        </p:txBody>
      </p:sp>
    </p:spTree>
    <p:extLst>
      <p:ext uri="{BB962C8B-B14F-4D97-AF65-F5344CB8AC3E}">
        <p14:creationId xmlns:p14="http://schemas.microsoft.com/office/powerpoint/2010/main" val="19630838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wanted to show you a few examples of what this can look like, with varied</a:t>
            </a:r>
            <a:r>
              <a:rPr lang="en-US" baseline="0" dirty="0"/>
              <a:t> skill level.  Try to do the task Zoe is doing on the screen along with her.</a:t>
            </a:r>
            <a:endParaRPr lang="en-US" dirty="0"/>
          </a:p>
        </p:txBody>
      </p:sp>
    </p:spTree>
    <p:extLst>
      <p:ext uri="{BB962C8B-B14F-4D97-AF65-F5344CB8AC3E}">
        <p14:creationId xmlns:p14="http://schemas.microsoft.com/office/powerpoint/2010/main" val="30875548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She was clearly stuck, and the goal was medial vowel substitution.  There was too much for her to do all at once.  Here’s what we tried.</a:t>
            </a:r>
          </a:p>
          <a:p>
            <a:r>
              <a:rPr lang="en-US" b="0" dirty="0"/>
              <a:t>Access the video at: https://vimeo.com/255480076</a:t>
            </a:r>
            <a:endParaRPr lang="en-US" b="1" dirty="0"/>
          </a:p>
        </p:txBody>
      </p:sp>
    </p:spTree>
    <p:extLst>
      <p:ext uri="{BB962C8B-B14F-4D97-AF65-F5344CB8AC3E}">
        <p14:creationId xmlns:p14="http://schemas.microsoft.com/office/powerpoint/2010/main" val="7008638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part of this work is building the connection to reading for meaning-making.</a:t>
            </a:r>
          </a:p>
          <a:p>
            <a:r>
              <a:rPr lang="en-US" dirty="0"/>
              <a:t>Access the video at: https://vimeo.com/255400069</a:t>
            </a:r>
          </a:p>
        </p:txBody>
      </p:sp>
    </p:spTree>
    <p:extLst>
      <p:ext uri="{BB962C8B-B14F-4D97-AF65-F5344CB8AC3E}">
        <p14:creationId xmlns:p14="http://schemas.microsoft.com/office/powerpoint/2010/main" val="35064214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quick note here: whether</a:t>
            </a:r>
            <a:r>
              <a:rPr lang="en-US" baseline="0" dirty="0"/>
              <a:t> yoga or piano, you likely didn’t build your practice on your own.  Quality feedback is so important- we’ll get to that in Module 7.</a:t>
            </a:r>
            <a:endParaRPr lang="en-US" dirty="0"/>
          </a:p>
        </p:txBody>
      </p:sp>
    </p:spTree>
    <p:extLst>
      <p:ext uri="{BB962C8B-B14F-4D97-AF65-F5344CB8AC3E}">
        <p14:creationId xmlns:p14="http://schemas.microsoft.com/office/powerpoint/2010/main" val="229090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start off thinking about why practice is important.</a:t>
            </a:r>
          </a:p>
        </p:txBody>
      </p:sp>
    </p:spTree>
    <p:extLst>
      <p:ext uri="{BB962C8B-B14F-4D97-AF65-F5344CB8AC3E}">
        <p14:creationId xmlns:p14="http://schemas.microsoft.com/office/powerpoint/2010/main" val="39539275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spend some time now looking more</a:t>
            </a:r>
            <a:r>
              <a:rPr lang="en-US" baseline="0" dirty="0"/>
              <a:t> closely at reading fluency.  Reading fluency is built through practice.  </a:t>
            </a:r>
            <a:endParaRPr lang="en-US" dirty="0"/>
          </a:p>
        </p:txBody>
      </p:sp>
    </p:spTree>
    <p:extLst>
      <p:ext uri="{BB962C8B-B14F-4D97-AF65-F5344CB8AC3E}">
        <p14:creationId xmlns:p14="http://schemas.microsoft.com/office/powerpoint/2010/main" val="13428465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9"/>
        <p:cNvGrpSpPr/>
        <p:nvPr/>
      </p:nvGrpSpPr>
      <p:grpSpPr>
        <a:xfrm>
          <a:off x="0" y="0"/>
          <a:ext cx="0" cy="0"/>
          <a:chOff x="0" y="0"/>
          <a:chExt cx="0" cy="0"/>
        </a:xfrm>
      </p:grpSpPr>
      <p:sp>
        <p:nvSpPr>
          <p:cNvPr id="1410" name="Shape 1410"/>
          <p:cNvSpPr txBox="1">
            <a:spLocks noGrp="1"/>
          </p:cNvSpPr>
          <p:nvPr>
            <p:ph type="body" idx="1"/>
          </p:nvPr>
        </p:nvSpPr>
        <p:spPr>
          <a:xfrm>
            <a:off x="701042" y="4387136"/>
            <a:ext cx="5608319" cy="4156234"/>
          </a:xfrm>
          <a:prstGeom prst="rect">
            <a:avLst/>
          </a:prstGeom>
          <a:noFill/>
          <a:ln>
            <a:noFill/>
          </a:ln>
        </p:spPr>
        <p:txBody>
          <a:bodyPr lIns="91425" tIns="91425" rIns="91425" bIns="91425" anchor="ctr" anchorCtr="0">
            <a:noAutofit/>
          </a:bodyPr>
          <a:lstStyle/>
          <a:p>
            <a:pPr lvl="0">
              <a:spcBef>
                <a:spcPts val="0"/>
              </a:spcBef>
              <a:buNone/>
            </a:pPr>
            <a:r>
              <a:rPr lang="en-US" b="0" dirty="0"/>
              <a:t>Here is a reminder of the fluency standards, which are light</a:t>
            </a:r>
            <a:r>
              <a:rPr lang="en-US" b="0" baseline="0" dirty="0"/>
              <a:t> in kindergarten and build in first grade and second grade.  </a:t>
            </a:r>
            <a:endParaRPr lang="en-US" b="0" dirty="0"/>
          </a:p>
        </p:txBody>
      </p:sp>
      <p:sp>
        <p:nvSpPr>
          <p:cNvPr id="1411" name="Shape 1411"/>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17370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second to feel what dysfluency feels</a:t>
            </a:r>
            <a:r>
              <a:rPr lang="en-US" baseline="0" dirty="0"/>
              <a:t> like.  Pause the webinar, and read this poem aloud as quickly as you can.</a:t>
            </a:r>
          </a:p>
          <a:p>
            <a:endParaRPr lang="en-US" baseline="0" dirty="0"/>
          </a:p>
          <a:p>
            <a:r>
              <a:rPr lang="en-US" baseline="0" dirty="0"/>
              <a:t>Many of you likely stumbled through this poem.  Some may have done a better job than others!  But the work you had to do to sort out the sound of the words likely interfered with the meaning.  This happens to dysfluent readers whenever they read.</a:t>
            </a:r>
            <a:endParaRPr lang="en-US" dirty="0"/>
          </a:p>
        </p:txBody>
      </p:sp>
    </p:spTree>
    <p:extLst>
      <p:ext uri="{BB962C8B-B14F-4D97-AF65-F5344CB8AC3E}">
        <p14:creationId xmlns:p14="http://schemas.microsoft.com/office/powerpoint/2010/main" val="20094546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xfrm>
            <a:off x="3884613" y="8741940"/>
            <a:ext cx="2971800" cy="461784"/>
          </a:xfrm>
          <a:prstGeom prst="rect">
            <a:avLst/>
          </a:prstGeo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65D7B2F-0A18-4B19-9770-50429946035E}" type="slidenum">
              <a:rPr lang="en-US" altLang="en-US"/>
              <a:pPr/>
              <a:t>44</a:t>
            </a:fld>
            <a:endParaRPr lang="en-US" alt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When accuracy and rate combine, readers can read with automaticity.</a:t>
            </a:r>
            <a:r>
              <a:rPr lang="en-US" altLang="en-US" baseline="0" dirty="0">
                <a:latin typeface="Arial" panose="020B0604020202020204" pitchFamily="34" charset="0"/>
              </a:rPr>
              <a:t>  A fluent reader displays their comprehension by reading with prosody, or expressive reading that shows an understanding of the words on the page.</a:t>
            </a:r>
            <a:endParaRPr lang="en-US" altLang="en-US" dirty="0">
              <a:latin typeface="Arial" panose="020B0604020202020204" pitchFamily="34" charset="0"/>
            </a:endParaRPr>
          </a:p>
        </p:txBody>
      </p:sp>
    </p:spTree>
    <p:extLst>
      <p:ext uri="{BB962C8B-B14F-4D97-AF65-F5344CB8AC3E}">
        <p14:creationId xmlns:p14="http://schemas.microsoft.com/office/powerpoint/2010/main" val="20868509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We</a:t>
            </a:r>
            <a:r>
              <a:rPr lang="en-US" b="0" baseline="0" dirty="0"/>
              <a:t> spoke in a previous module about the perceived regression that happens as students age up.  Remember: text complexity increases across grades and genre.  This means being fluent in one grade does not guarantee fluency in succeeding grades.</a:t>
            </a:r>
            <a:endParaRPr lang="en-US" b="0" dirty="0"/>
          </a:p>
        </p:txBody>
      </p:sp>
      <p:sp>
        <p:nvSpPr>
          <p:cNvPr id="4" name="Slide Number Placeholder 3"/>
          <p:cNvSpPr>
            <a:spLocks noGrp="1"/>
          </p:cNvSpPr>
          <p:nvPr>
            <p:ph type="sldNum" sz="quarter" idx="10"/>
          </p:nvPr>
        </p:nvSpPr>
        <p:spPr>
          <a:xfrm>
            <a:off x="4014789" y="8960848"/>
            <a:ext cx="3070225" cy="472969"/>
          </a:xfrm>
          <a:prstGeom prst="rect">
            <a:avLst/>
          </a:prstGeom>
        </p:spPr>
        <p:txBody>
          <a:bodyPr/>
          <a:lstStyle/>
          <a:p>
            <a:fld id="{7E9B2E33-9163-4EF9-B992-168F1F62C7F2}" type="slidenum">
              <a:rPr lang="en-US" smtClean="0"/>
              <a:t>45</a:t>
            </a:fld>
            <a:endParaRPr lang="en-US"/>
          </a:p>
        </p:txBody>
      </p:sp>
    </p:spTree>
    <p:extLst>
      <p:ext uri="{BB962C8B-B14F-4D97-AF65-F5344CB8AC3E}">
        <p14:creationId xmlns:p14="http://schemas.microsoft.com/office/powerpoint/2010/main" val="12355874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a:t>
            </a:r>
            <a:r>
              <a:rPr lang="en-US" baseline="0" dirty="0"/>
              <a:t> develop fluent readers in the following ways: reading to them, reading with them, listening to them read, and having them read alone.</a:t>
            </a:r>
            <a:endParaRPr lang="en-US" dirty="0"/>
          </a:p>
        </p:txBody>
      </p:sp>
    </p:spTree>
    <p:extLst>
      <p:ext uri="{BB962C8B-B14F-4D97-AF65-F5344CB8AC3E}">
        <p14:creationId xmlns:p14="http://schemas.microsoft.com/office/powerpoint/2010/main" val="42549017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thinking about this progression, accuracy</a:t>
            </a:r>
            <a:r>
              <a:rPr lang="en-US" baseline="0" dirty="0"/>
              <a:t> has to be prioritized first.  This is key in K and mid-first grade: automatic decoding of words.  As students are building accuracy, they can move to rate and prosody.</a:t>
            </a:r>
            <a:endParaRPr lang="en-US" dirty="0"/>
          </a:p>
        </p:txBody>
      </p:sp>
    </p:spTree>
    <p:extLst>
      <p:ext uri="{BB962C8B-B14F-4D97-AF65-F5344CB8AC3E}">
        <p14:creationId xmlns:p14="http://schemas.microsoft.com/office/powerpoint/2010/main" val="19830683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a:t>
            </a:r>
            <a:r>
              <a:rPr lang="en-US" baseline="0" dirty="0"/>
              <a:t> students are reading complex texts on their own–second grade and beyond—shared readings and </a:t>
            </a:r>
            <a:r>
              <a:rPr lang="en-US" baseline="0" dirty="0" err="1"/>
              <a:t>rereadings</a:t>
            </a:r>
            <a:r>
              <a:rPr lang="en-US" baseline="0" dirty="0"/>
              <a:t> to find evidence help build students’ abilities with complex grade-level texts.</a:t>
            </a:r>
            <a:endParaRPr lang="en-US" dirty="0"/>
          </a:p>
        </p:txBody>
      </p:sp>
    </p:spTree>
    <p:extLst>
      <p:ext uri="{BB962C8B-B14F-4D97-AF65-F5344CB8AC3E}">
        <p14:creationId xmlns:p14="http://schemas.microsoft.com/office/powerpoint/2010/main" val="39674755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662636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24970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5"/>
        <p:cNvGrpSpPr/>
        <p:nvPr/>
      </p:nvGrpSpPr>
      <p:grpSpPr>
        <a:xfrm>
          <a:off x="0" y="0"/>
          <a:ext cx="0" cy="0"/>
          <a:chOff x="0" y="0"/>
          <a:chExt cx="0" cy="0"/>
        </a:xfrm>
      </p:grpSpPr>
      <p:sp>
        <p:nvSpPr>
          <p:cNvPr id="1286" name="Shape 1286"/>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87" name="Shape 1287"/>
          <p:cNvSpPr txBox="1">
            <a:spLocks noGrp="1"/>
          </p:cNvSpPr>
          <p:nvPr>
            <p:ph type="body" idx="1"/>
          </p:nvPr>
        </p:nvSpPr>
        <p:spPr>
          <a:xfrm>
            <a:off x="701040" y="4387136"/>
            <a:ext cx="5608320" cy="4156234"/>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SzPct val="25000"/>
              <a:buNone/>
            </a:pPr>
            <a:r>
              <a:rPr lang="en" sz="1100" b="0" i="0" u="none" strike="noStrike" cap="none" dirty="0">
                <a:solidFill>
                  <a:schemeClr val="dk1"/>
                </a:solidFill>
                <a:latin typeface="Arial"/>
                <a:ea typeface="Arial"/>
                <a:cs typeface="Arial"/>
                <a:sym typeface="Arial"/>
              </a:rPr>
              <a:t>Think of a skill you’ve acquired in your life.  What role did</a:t>
            </a:r>
            <a:r>
              <a:rPr lang="en" sz="1100" b="0" i="0" u="none" strike="noStrike" cap="none" baseline="0" dirty="0">
                <a:solidFill>
                  <a:schemeClr val="dk1"/>
                </a:solidFill>
                <a:latin typeface="Arial"/>
                <a:ea typeface="Arial"/>
                <a:cs typeface="Arial"/>
                <a:sym typeface="Arial"/>
              </a:rPr>
              <a:t> practice play?  </a:t>
            </a:r>
            <a:endParaRPr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SzPct val="25000"/>
              <a:buNone/>
            </a:pPr>
            <a:r>
              <a:rPr lang="en" sz="1100" b="0" i="0" u="none" strike="noStrike" cap="none" dirty="0">
                <a:solidFill>
                  <a:schemeClr val="dk1"/>
                </a:solidFill>
                <a:latin typeface="Arial"/>
                <a:ea typeface="Arial"/>
                <a:cs typeface="Arial"/>
                <a:sym typeface="Arial"/>
              </a:rPr>
              <a:t>Any</a:t>
            </a:r>
            <a:r>
              <a:rPr lang="en" sz="1100" b="0" i="0" u="none" strike="noStrike" cap="none" baseline="0" dirty="0">
                <a:solidFill>
                  <a:schemeClr val="dk1"/>
                </a:solidFill>
                <a:latin typeface="Arial"/>
                <a:ea typeface="Arial"/>
                <a:cs typeface="Arial"/>
                <a:sym typeface="Arial"/>
              </a:rPr>
              <a:t> time you are learning a discrete skill, practice comes into play.  Clearly, it is not enough to watch a strong model.  And, as you begin to practice, you are unlikely to be replicating the skill you are working towards.  But with time and effort, and corrective feedback along the way, practice leads to skill acquisition.</a:t>
            </a:r>
            <a:endParaRPr lang="en" sz="1100" b="0" i="1"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88194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Lucida Sans" panose="020B0602030504020204" pitchFamily="34" charset="0"/>
              </a:rPr>
              <a:t>Research shows that poor readers can make improvements when there is sufficient practice in order to:</a:t>
            </a:r>
            <a:br>
              <a:rPr lang="en-US" sz="1100" dirty="0">
                <a:latin typeface="Lucida Sans" panose="020B0602030504020204" pitchFamily="34" charset="0"/>
              </a:rPr>
            </a:br>
            <a:endParaRPr lang="en-US" sz="1100" dirty="0">
              <a:latin typeface="Lucida Sans" panose="020B0602030504020204" pitchFamily="34" charset="0"/>
            </a:endParaRPr>
          </a:p>
          <a:p>
            <a:pPr marL="342900" indent="-342900">
              <a:buFont typeface="Arial" panose="020B0604020202020204" pitchFamily="34" charset="0"/>
              <a:buChar char="•"/>
            </a:pPr>
            <a:r>
              <a:rPr lang="en-US" sz="1100" dirty="0">
                <a:latin typeface="Lucida Sans" panose="020B0602030504020204" pitchFamily="34" charset="0"/>
              </a:rPr>
              <a:t>Build skill incrementally</a:t>
            </a:r>
          </a:p>
          <a:p>
            <a:pPr marL="342900" indent="-342900">
              <a:buFont typeface="Arial" panose="020B0604020202020204" pitchFamily="34" charset="0"/>
              <a:buChar char="•"/>
            </a:pPr>
            <a:r>
              <a:rPr lang="en-US" sz="1100" dirty="0">
                <a:latin typeface="Lucida Sans" panose="020B0602030504020204" pitchFamily="34" charset="0"/>
              </a:rPr>
              <a:t>Gain automaticity</a:t>
            </a:r>
          </a:p>
          <a:p>
            <a:pPr marL="342900" indent="-342900">
              <a:buFont typeface="Arial" panose="020B0604020202020204" pitchFamily="34" charset="0"/>
              <a:buChar char="•"/>
            </a:pPr>
            <a:r>
              <a:rPr lang="en-US" sz="1100" dirty="0">
                <a:latin typeface="Lucida Sans" panose="020B0602030504020204" pitchFamily="34" charset="0"/>
              </a:rPr>
              <a:t>Teach how the alphabetic system works</a:t>
            </a:r>
          </a:p>
          <a:p>
            <a:endParaRPr lang="en-US" dirty="0"/>
          </a:p>
        </p:txBody>
      </p:sp>
    </p:spTree>
    <p:extLst>
      <p:ext uri="{BB962C8B-B14F-4D97-AF65-F5344CB8AC3E}">
        <p14:creationId xmlns:p14="http://schemas.microsoft.com/office/powerpoint/2010/main" val="4141062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Sally </a:t>
            </a:r>
            <a:r>
              <a:rPr lang="en-US" dirty="0" err="1"/>
              <a:t>Shaywitz</a:t>
            </a:r>
            <a:r>
              <a:rPr lang="en-US" dirty="0"/>
              <a:t>,</a:t>
            </a:r>
            <a:r>
              <a:rPr lang="en-US" baseline="0" dirty="0"/>
              <a:t> who works as a researcher studying dyslexia, used </a:t>
            </a:r>
            <a:r>
              <a:rPr lang="en-US" sz="1100" b="0" kern="1200" dirty="0">
                <a:solidFill>
                  <a:schemeClr val="tx1"/>
                </a:solidFill>
                <a:effectLst/>
                <a:latin typeface="+mn-lt"/>
                <a:ea typeface="+mn-ea"/>
                <a:cs typeface="+mn-cs"/>
              </a:rPr>
              <a:t>Functional Magnetic Resonance Imagining </a:t>
            </a:r>
            <a:r>
              <a:rPr lang="en-US" sz="1100" b="0" kern="1200">
                <a:solidFill>
                  <a:schemeClr val="tx1"/>
                </a:solidFill>
                <a:effectLst/>
                <a:latin typeface="+mn-lt"/>
                <a:ea typeface="+mn-ea"/>
                <a:cs typeface="+mn-cs"/>
              </a:rPr>
              <a:t>to</a:t>
            </a:r>
            <a:r>
              <a:rPr lang="en-US" sz="1100" b="0" kern="1200" baseline="0">
                <a:solidFill>
                  <a:schemeClr val="tx1"/>
                </a:solidFill>
                <a:effectLst/>
                <a:latin typeface="+mn-lt"/>
                <a:ea typeface="+mn-ea"/>
                <a:cs typeface="+mn-cs"/>
              </a:rPr>
              <a:t> establish </a:t>
            </a:r>
            <a:r>
              <a:rPr lang="en-US" sz="1100" b="0" kern="1200">
                <a:solidFill>
                  <a:schemeClr val="tx1"/>
                </a:solidFill>
                <a:effectLst/>
                <a:latin typeface="+mn-lt"/>
                <a:ea typeface="+mn-ea"/>
                <a:cs typeface="+mn-cs"/>
              </a:rPr>
              <a:t>neurobiological </a:t>
            </a:r>
            <a:r>
              <a:rPr lang="en-US" sz="1100" b="0" kern="1200" dirty="0">
                <a:solidFill>
                  <a:schemeClr val="tx1"/>
                </a:solidFill>
                <a:effectLst/>
                <a:latin typeface="+mn-lt"/>
                <a:ea typeface="+mn-ea"/>
                <a:cs typeface="+mn-cs"/>
              </a:rPr>
              <a:t>evidence behind practice.  A deeper description of her work is found below- but a quick explanation is that you can actually,</a:t>
            </a:r>
            <a:r>
              <a:rPr lang="en-US" sz="1100" b="0" kern="1200" baseline="0" dirty="0">
                <a:solidFill>
                  <a:schemeClr val="tx1"/>
                </a:solidFill>
                <a:effectLst/>
                <a:latin typeface="+mn-lt"/>
                <a:ea typeface="+mn-ea"/>
                <a:cs typeface="+mn-cs"/>
              </a:rPr>
              <a:t> visually see the impact that repeated practice has on the brain itself.</a:t>
            </a:r>
            <a:endParaRPr lang="en-US" sz="1100" b="0" kern="1200" dirty="0">
              <a:solidFill>
                <a:schemeClr val="tx1"/>
              </a:solidFill>
              <a:effectLst/>
              <a:latin typeface="+mn-lt"/>
              <a:ea typeface="+mn-ea"/>
              <a:cs typeface="+mn-cs"/>
            </a:endParaRPr>
          </a:p>
          <a:p>
            <a:endParaRPr lang="en-US" sz="1100" b="0" kern="1200" dirty="0">
              <a:solidFill>
                <a:schemeClr val="tx1"/>
              </a:solidFill>
              <a:effectLst/>
              <a:latin typeface="+mn-lt"/>
              <a:ea typeface="+mn-ea"/>
              <a:cs typeface="+mn-cs"/>
            </a:endParaRPr>
          </a:p>
          <a:p>
            <a:r>
              <a:rPr lang="en-US" b="0" dirty="0"/>
              <a:t>http://dyslexia.yale.edu/research-science/overcoming-dyslexia/</a:t>
            </a:r>
          </a:p>
          <a:p>
            <a:endParaRPr lang="en-US" b="0" dirty="0"/>
          </a:p>
        </p:txBody>
      </p:sp>
    </p:spTree>
    <p:extLst>
      <p:ext uri="{BB962C8B-B14F-4D97-AF65-F5344CB8AC3E}">
        <p14:creationId xmlns:p14="http://schemas.microsoft.com/office/powerpoint/2010/main" val="351357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need a lot of practice.  We give a general rule of thumb here as 5 practice opportunities a week– but remember, some students need</a:t>
            </a:r>
            <a:r>
              <a:rPr lang="en-US" baseline="0" dirty="0"/>
              <a:t> much more!</a:t>
            </a:r>
            <a:endParaRPr lang="en-US" dirty="0"/>
          </a:p>
        </p:txBody>
      </p:sp>
    </p:spTree>
    <p:extLst>
      <p:ext uri="{BB962C8B-B14F-4D97-AF65-F5344CB8AC3E}">
        <p14:creationId xmlns:p14="http://schemas.microsoft.com/office/powerpoint/2010/main" val="781776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saw in our phonics work, practice can mean many things.  Practice and instruction</a:t>
            </a:r>
            <a:r>
              <a:rPr lang="en-US" baseline="0" dirty="0"/>
              <a:t> are fluid in phonics: teachers are constantly modeling, allowing students time to practice, giving corrective feedback, and allowing for practice again.</a:t>
            </a:r>
          </a:p>
        </p:txBody>
      </p:sp>
    </p:spTree>
    <p:extLst>
      <p:ext uri="{BB962C8B-B14F-4D97-AF65-F5344CB8AC3E}">
        <p14:creationId xmlns:p14="http://schemas.microsoft.com/office/powerpoint/2010/main" val="24555515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Body Copy">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62" name="Shape 62"/>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rgbClr val="3F3F39"/>
              </a:buClr>
              <a:buSzPct val="100000"/>
              <a:buFont typeface="Arial"/>
              <a:buChar char="•"/>
              <a:defRPr sz="24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rgbClr val="3F3F39"/>
              </a:buClr>
              <a:buSzPct val="100000"/>
              <a:buFont typeface="Arial"/>
              <a:buChar char="–"/>
              <a:defRPr sz="2000" b="0" i="0" u="none" strike="noStrike" cap="none">
                <a:solidFill>
                  <a:srgbClr val="3F3F39"/>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rgbClr val="3F3F39"/>
              </a:buClr>
              <a:buSzPct val="100000"/>
              <a:buFont typeface="Arial"/>
              <a:buChar char="•"/>
              <a:defRPr sz="1800" b="0" i="0" u="none" strike="noStrike" cap="none">
                <a:solidFill>
                  <a:srgbClr val="3F3F39"/>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3" name="Shape 63"/>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64" name="Shape 64"/>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pic>
        <p:nvPicPr>
          <p:cNvPr id="65" name="Shape 65"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66" name="Shape 66">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wo Images">
    <p:spTree>
      <p:nvGrpSpPr>
        <p:cNvPr id="1" name="Shape 243"/>
        <p:cNvGrpSpPr/>
        <p:nvPr/>
      </p:nvGrpSpPr>
      <p:grpSpPr>
        <a:xfrm>
          <a:off x="0" y="0"/>
          <a:ext cx="0" cy="0"/>
          <a:chOff x="0" y="0"/>
          <a:chExt cx="0" cy="0"/>
        </a:xfrm>
      </p:grpSpPr>
      <p:sp>
        <p:nvSpPr>
          <p:cNvPr id="244" name="Shape 244"/>
          <p:cNvSpPr>
            <a:spLocks noGrp="1"/>
          </p:cNvSpPr>
          <p:nvPr>
            <p:ph type="pic" idx="2"/>
          </p:nvPr>
        </p:nvSpPr>
        <p:spPr>
          <a:xfrm>
            <a:off x="4616451" y="1600200"/>
            <a:ext cx="4070351" cy="4525963"/>
          </a:xfrm>
          <a:prstGeom prst="rect">
            <a:avLst/>
          </a:prstGeom>
          <a:noFill/>
          <a:ln>
            <a:noFill/>
          </a:ln>
        </p:spPr>
        <p:txBody>
          <a:bodyPr lIns="91425" tIns="91425" rIns="91425" bIns="91425" anchor="ctr" anchorCtr="0"/>
          <a:lstStyle>
            <a:lvl1pPr marL="0" marR="0" lvl="0" indent="0" algn="l" rtl="0">
              <a:lnSpc>
                <a:spcPct val="100000"/>
              </a:lnSpc>
              <a:spcBef>
                <a:spcPts val="640"/>
              </a:spcBef>
              <a:spcAft>
                <a:spcPts val="0"/>
              </a:spcAft>
              <a:buClr>
                <a:srgbClr val="3F3F39"/>
              </a:buClr>
              <a:buFont typeface="Arial"/>
              <a:buNone/>
              <a:defRPr sz="3200" b="0" i="0" u="none" strike="noStrike" cap="none">
                <a:solidFill>
                  <a:srgbClr val="3F3F39"/>
                </a:solidFill>
                <a:latin typeface="Lucida Sans"/>
                <a:ea typeface="Lucida Sans"/>
                <a:cs typeface="Lucida Sans"/>
                <a:sym typeface="Lucida Sans"/>
              </a:defRPr>
            </a:lvl1pPr>
            <a:lvl2pPr marL="457189"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45" name="Shape 245"/>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46" name="Shape 246"/>
          <p:cNvSpPr txBox="1">
            <a:spLocks noGrp="1"/>
          </p:cNvSpPr>
          <p:nvPr>
            <p:ph type="body" idx="1"/>
          </p:nvPr>
        </p:nvSpPr>
        <p:spPr>
          <a:xfrm>
            <a:off x="4616451" y="5646681"/>
            <a:ext cx="4070351" cy="479484"/>
          </a:xfrm>
          <a:prstGeom prst="rect">
            <a:avLst/>
          </a:prstGeom>
          <a:solidFill>
            <a:srgbClr val="FFFFFF">
              <a:alpha val="48235"/>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3F3F39"/>
              </a:buClr>
              <a:buFont typeface="Arial"/>
              <a:buNone/>
              <a:defRPr sz="16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7" name="Shape 247"/>
          <p:cNvSpPr>
            <a:spLocks noGrp="1"/>
          </p:cNvSpPr>
          <p:nvPr>
            <p:ph type="pic" idx="3"/>
          </p:nvPr>
        </p:nvSpPr>
        <p:spPr>
          <a:xfrm>
            <a:off x="457199" y="1600200"/>
            <a:ext cx="4073524" cy="4525963"/>
          </a:xfrm>
          <a:prstGeom prst="rect">
            <a:avLst/>
          </a:prstGeom>
          <a:noFill/>
          <a:ln>
            <a:noFill/>
          </a:ln>
        </p:spPr>
        <p:txBody>
          <a:bodyPr lIns="91425" tIns="91425" rIns="91425" bIns="91425" anchor="ctr" anchorCtr="0"/>
          <a:lstStyle>
            <a:lvl1pPr marL="0" marR="0" lvl="0" indent="0" algn="l" rtl="0">
              <a:lnSpc>
                <a:spcPct val="100000"/>
              </a:lnSpc>
              <a:spcBef>
                <a:spcPts val="640"/>
              </a:spcBef>
              <a:spcAft>
                <a:spcPts val="0"/>
              </a:spcAft>
              <a:buClr>
                <a:srgbClr val="3F3F39"/>
              </a:buClr>
              <a:buFont typeface="Arial"/>
              <a:buNone/>
              <a:defRPr sz="3200" b="0" i="0" u="none" strike="noStrike" cap="none">
                <a:solidFill>
                  <a:srgbClr val="3F3F39"/>
                </a:solidFill>
                <a:latin typeface="Lucida Sans"/>
                <a:ea typeface="Lucida Sans"/>
                <a:cs typeface="Lucida Sans"/>
                <a:sym typeface="Lucida Sans"/>
              </a:defRPr>
            </a:lvl1pPr>
            <a:lvl2pPr marL="457189"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48" name="Shape 248"/>
          <p:cNvSpPr txBox="1">
            <a:spLocks noGrp="1"/>
          </p:cNvSpPr>
          <p:nvPr>
            <p:ph type="body" idx="4"/>
          </p:nvPr>
        </p:nvSpPr>
        <p:spPr>
          <a:xfrm>
            <a:off x="457199" y="5646681"/>
            <a:ext cx="4073524" cy="479484"/>
          </a:xfrm>
          <a:prstGeom prst="rect">
            <a:avLst/>
          </a:prstGeom>
          <a:solidFill>
            <a:srgbClr val="FFFFFF">
              <a:alpha val="48235"/>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3F3F39"/>
              </a:buClr>
              <a:buFont typeface="Arial"/>
              <a:buNone/>
              <a:defRPr sz="16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9" name="Shape 249"/>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50" name="Shape 250"/>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pic>
        <p:nvPicPr>
          <p:cNvPr id="251" name="Shape 251"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252" name="Shape 252">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Four Images">
    <p:spTree>
      <p:nvGrpSpPr>
        <p:cNvPr id="1" name="Shape 253"/>
        <p:cNvGrpSpPr/>
        <p:nvPr/>
      </p:nvGrpSpPr>
      <p:grpSpPr>
        <a:xfrm>
          <a:off x="0" y="0"/>
          <a:ext cx="0" cy="0"/>
          <a:chOff x="0" y="0"/>
          <a:chExt cx="0" cy="0"/>
        </a:xfrm>
      </p:grpSpPr>
      <p:sp>
        <p:nvSpPr>
          <p:cNvPr id="254" name="Shape 254"/>
          <p:cNvSpPr>
            <a:spLocks noGrp="1"/>
          </p:cNvSpPr>
          <p:nvPr>
            <p:ph type="pic" idx="2"/>
          </p:nvPr>
        </p:nvSpPr>
        <p:spPr>
          <a:xfrm>
            <a:off x="4616451" y="3892050"/>
            <a:ext cx="4070351" cy="2234116"/>
          </a:xfrm>
          <a:prstGeom prst="rect">
            <a:avLst/>
          </a:prstGeom>
          <a:noFill/>
          <a:ln>
            <a:noFill/>
          </a:ln>
        </p:spPr>
        <p:txBody>
          <a:bodyPr lIns="91425" tIns="91425" rIns="91425" bIns="91425" anchor="ctr" anchorCtr="0"/>
          <a:lstStyle>
            <a:lvl1pPr marL="0" marR="0" lvl="0" indent="0" algn="l" rtl="0">
              <a:lnSpc>
                <a:spcPct val="100000"/>
              </a:lnSpc>
              <a:spcBef>
                <a:spcPts val="640"/>
              </a:spcBef>
              <a:spcAft>
                <a:spcPts val="0"/>
              </a:spcAft>
              <a:buClr>
                <a:schemeClr val="dk1"/>
              </a:buClr>
              <a:buFont typeface="Arial"/>
              <a:buNone/>
              <a:defRPr sz="3200" b="0" i="0" u="none" strike="noStrike" cap="none">
                <a:solidFill>
                  <a:schemeClr val="dk1"/>
                </a:solidFill>
                <a:latin typeface="Lucida Sans"/>
                <a:ea typeface="Lucida Sans"/>
                <a:cs typeface="Lucida Sans"/>
                <a:sym typeface="Lucida Sans"/>
              </a:defRPr>
            </a:lvl1pPr>
            <a:lvl2pPr marL="457189"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55" name="Shape 255"/>
          <p:cNvSpPr>
            <a:spLocks noGrp="1"/>
          </p:cNvSpPr>
          <p:nvPr>
            <p:ph type="pic" idx="3"/>
          </p:nvPr>
        </p:nvSpPr>
        <p:spPr>
          <a:xfrm>
            <a:off x="4616451" y="1600205"/>
            <a:ext cx="4070351" cy="2234116"/>
          </a:xfrm>
          <a:prstGeom prst="rect">
            <a:avLst/>
          </a:prstGeom>
          <a:noFill/>
          <a:ln>
            <a:noFill/>
          </a:ln>
        </p:spPr>
        <p:txBody>
          <a:bodyPr lIns="91425" tIns="91425" rIns="91425" bIns="91425" anchor="ctr" anchorCtr="0"/>
          <a:lstStyle>
            <a:lvl1pPr marL="0" marR="0" lvl="0" indent="0" algn="l" rtl="0">
              <a:lnSpc>
                <a:spcPct val="100000"/>
              </a:lnSpc>
              <a:spcBef>
                <a:spcPts val="640"/>
              </a:spcBef>
              <a:spcAft>
                <a:spcPts val="0"/>
              </a:spcAft>
              <a:buClr>
                <a:schemeClr val="dk1"/>
              </a:buClr>
              <a:buFont typeface="Arial"/>
              <a:buNone/>
              <a:defRPr sz="3200" b="0" i="0" u="none" strike="noStrike" cap="none">
                <a:solidFill>
                  <a:schemeClr val="dk1"/>
                </a:solidFill>
                <a:latin typeface="Lucida Sans"/>
                <a:ea typeface="Lucida Sans"/>
                <a:cs typeface="Lucida Sans"/>
                <a:sym typeface="Lucida Sans"/>
              </a:defRPr>
            </a:lvl1pPr>
            <a:lvl2pPr marL="457189"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56" name="Shape 256"/>
          <p:cNvSpPr>
            <a:spLocks noGrp="1"/>
          </p:cNvSpPr>
          <p:nvPr>
            <p:ph type="pic" idx="4"/>
          </p:nvPr>
        </p:nvSpPr>
        <p:spPr>
          <a:xfrm>
            <a:off x="457199" y="1600205"/>
            <a:ext cx="4070351" cy="2234116"/>
          </a:xfrm>
          <a:prstGeom prst="rect">
            <a:avLst/>
          </a:prstGeom>
          <a:noFill/>
          <a:ln>
            <a:noFill/>
          </a:ln>
        </p:spPr>
        <p:txBody>
          <a:bodyPr lIns="91425" tIns="91425" rIns="91425" bIns="91425" anchor="ctr" anchorCtr="0"/>
          <a:lstStyle>
            <a:lvl1pPr marL="0" marR="0" lvl="0" indent="0" algn="l" rtl="0">
              <a:lnSpc>
                <a:spcPct val="100000"/>
              </a:lnSpc>
              <a:spcBef>
                <a:spcPts val="640"/>
              </a:spcBef>
              <a:spcAft>
                <a:spcPts val="0"/>
              </a:spcAft>
              <a:buClr>
                <a:schemeClr val="dk1"/>
              </a:buClr>
              <a:buFont typeface="Arial"/>
              <a:buNone/>
              <a:defRPr sz="3200" b="0" i="0" u="none" strike="noStrike" cap="none">
                <a:solidFill>
                  <a:schemeClr val="dk1"/>
                </a:solidFill>
                <a:latin typeface="Lucida Sans"/>
                <a:ea typeface="Lucida Sans"/>
                <a:cs typeface="Lucida Sans"/>
                <a:sym typeface="Lucida Sans"/>
              </a:defRPr>
            </a:lvl1pPr>
            <a:lvl2pPr marL="457189"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57" name="Shape 257"/>
          <p:cNvSpPr>
            <a:spLocks noGrp="1"/>
          </p:cNvSpPr>
          <p:nvPr>
            <p:ph type="pic" idx="5"/>
          </p:nvPr>
        </p:nvSpPr>
        <p:spPr>
          <a:xfrm>
            <a:off x="460374" y="3892050"/>
            <a:ext cx="4070351" cy="2234116"/>
          </a:xfrm>
          <a:prstGeom prst="rect">
            <a:avLst/>
          </a:prstGeom>
          <a:noFill/>
          <a:ln>
            <a:noFill/>
          </a:ln>
        </p:spPr>
        <p:txBody>
          <a:bodyPr lIns="91425" tIns="91425" rIns="91425" bIns="91425" anchor="ctr" anchorCtr="0"/>
          <a:lstStyle>
            <a:lvl1pPr marL="0" marR="0" lvl="0" indent="0" algn="l" rtl="0">
              <a:lnSpc>
                <a:spcPct val="100000"/>
              </a:lnSpc>
              <a:spcBef>
                <a:spcPts val="640"/>
              </a:spcBef>
              <a:spcAft>
                <a:spcPts val="0"/>
              </a:spcAft>
              <a:buClr>
                <a:schemeClr val="dk1"/>
              </a:buClr>
              <a:buFont typeface="Arial"/>
              <a:buNone/>
              <a:defRPr sz="3200" b="0" i="0" u="none" strike="noStrike" cap="none">
                <a:solidFill>
                  <a:schemeClr val="dk1"/>
                </a:solidFill>
                <a:latin typeface="Lucida Sans"/>
                <a:ea typeface="Lucida Sans"/>
                <a:cs typeface="Lucida Sans"/>
                <a:sym typeface="Lucida Sans"/>
              </a:defRPr>
            </a:lvl1pPr>
            <a:lvl2pPr marL="457189"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58" name="Shape 258"/>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59" name="Shape 259"/>
          <p:cNvSpPr txBox="1">
            <a:spLocks noGrp="1"/>
          </p:cNvSpPr>
          <p:nvPr>
            <p:ph type="body" idx="1"/>
          </p:nvPr>
        </p:nvSpPr>
        <p:spPr>
          <a:xfrm>
            <a:off x="4616451" y="5646681"/>
            <a:ext cx="4070351" cy="479484"/>
          </a:xfrm>
          <a:prstGeom prst="rect">
            <a:avLst/>
          </a:prstGeom>
          <a:solidFill>
            <a:srgbClr val="FFFFFF">
              <a:alpha val="48235"/>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3F3F39"/>
              </a:buClr>
              <a:buFont typeface="Arial"/>
              <a:buNone/>
              <a:defRPr sz="16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0" name="Shape 260"/>
          <p:cNvSpPr txBox="1">
            <a:spLocks noGrp="1"/>
          </p:cNvSpPr>
          <p:nvPr>
            <p:ph type="body" idx="6"/>
          </p:nvPr>
        </p:nvSpPr>
        <p:spPr>
          <a:xfrm>
            <a:off x="457199" y="5646681"/>
            <a:ext cx="4073524" cy="479484"/>
          </a:xfrm>
          <a:prstGeom prst="rect">
            <a:avLst/>
          </a:prstGeom>
          <a:solidFill>
            <a:srgbClr val="FFFFFF">
              <a:alpha val="48235"/>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3F3F39"/>
              </a:buClr>
              <a:buFont typeface="Arial"/>
              <a:buNone/>
              <a:defRPr sz="16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1" name="Shape 261"/>
          <p:cNvSpPr txBox="1">
            <a:spLocks noGrp="1"/>
          </p:cNvSpPr>
          <p:nvPr>
            <p:ph type="body" idx="7"/>
          </p:nvPr>
        </p:nvSpPr>
        <p:spPr>
          <a:xfrm>
            <a:off x="4616451" y="3354834"/>
            <a:ext cx="4070351" cy="479484"/>
          </a:xfrm>
          <a:prstGeom prst="rect">
            <a:avLst/>
          </a:prstGeom>
          <a:solidFill>
            <a:srgbClr val="FFFFFF">
              <a:alpha val="48235"/>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3F3F39"/>
              </a:buClr>
              <a:buFont typeface="Arial"/>
              <a:buNone/>
              <a:defRPr sz="16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2" name="Shape 262"/>
          <p:cNvSpPr txBox="1">
            <a:spLocks noGrp="1"/>
          </p:cNvSpPr>
          <p:nvPr>
            <p:ph type="body" idx="8"/>
          </p:nvPr>
        </p:nvSpPr>
        <p:spPr>
          <a:xfrm>
            <a:off x="454023" y="3354834"/>
            <a:ext cx="4073524" cy="479484"/>
          </a:xfrm>
          <a:prstGeom prst="rect">
            <a:avLst/>
          </a:prstGeom>
          <a:solidFill>
            <a:srgbClr val="FFFFFF">
              <a:alpha val="48235"/>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3F3F39"/>
              </a:buClr>
              <a:buFont typeface="Arial"/>
              <a:buNone/>
              <a:defRPr sz="16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3" name="Shape 263"/>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64" name="Shape 264"/>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pic>
        <p:nvPicPr>
          <p:cNvPr id="265" name="Shape 265"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266" name="Shape 266">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21"/>
        <p:cNvGrpSpPr/>
        <p:nvPr/>
      </p:nvGrpSpPr>
      <p:grpSpPr>
        <a:xfrm>
          <a:off x="0" y="0"/>
          <a:ext cx="0" cy="0"/>
          <a:chOff x="0" y="0"/>
          <a:chExt cx="0" cy="0"/>
        </a:xfrm>
      </p:grpSpPr>
      <p:sp>
        <p:nvSpPr>
          <p:cNvPr id="222" name="Shape 222"/>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23" name="Shape 223"/>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24" name="Shape 224"/>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pic>
        <p:nvPicPr>
          <p:cNvPr id="225" name="Shape 225"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226" name="Shape 226">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8941300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2ACAD-FC8F-4199-A86B-AB7A94AEEBC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13B43C9-D249-42AF-B7A6-9A3B0C53E61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AFAE092-5AF8-45A3-A096-774E964DBE7F}"/>
              </a:ext>
            </a:extLst>
          </p:cNvPr>
          <p:cNvSpPr>
            <a:spLocks noGrp="1"/>
          </p:cNvSpPr>
          <p:nvPr>
            <p:ph type="dt" sz="half" idx="10"/>
          </p:nvPr>
        </p:nvSpPr>
        <p:spPr/>
        <p:txBody>
          <a:bodyPr/>
          <a:lstStyle/>
          <a:p>
            <a:fld id="{9CBFBAD3-6919-44A8-A412-ED9C88E916CD}" type="datetimeFigureOut">
              <a:rPr lang="en-US" smtClean="0"/>
              <a:t>1/23/2020</a:t>
            </a:fld>
            <a:endParaRPr lang="en-US"/>
          </a:p>
        </p:txBody>
      </p:sp>
      <p:sp>
        <p:nvSpPr>
          <p:cNvPr id="5" name="Footer Placeholder 4">
            <a:extLst>
              <a:ext uri="{FF2B5EF4-FFF2-40B4-BE49-F238E27FC236}">
                <a16:creationId xmlns:a16="http://schemas.microsoft.com/office/drawing/2014/main" id="{BC4B0817-15E5-479A-A6C3-B5AA5A5F7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603A50-A465-4DE7-96B2-CB7526F39E88}"/>
              </a:ext>
            </a:extLst>
          </p:cNvPr>
          <p:cNvSpPr>
            <a:spLocks noGrp="1"/>
          </p:cNvSpPr>
          <p:nvPr>
            <p:ph type="sldNum" sz="quarter" idx="12"/>
          </p:nvPr>
        </p:nvSpPr>
        <p:spPr/>
        <p:txBody>
          <a:bodyPr/>
          <a:lstStyle/>
          <a:p>
            <a:fld id="{4C4DB62A-5D4B-4DA7-BACC-3ED0D072E601}" type="slidenum">
              <a:rPr lang="en-US" smtClean="0"/>
              <a:t>‹#›</a:t>
            </a:fld>
            <a:endParaRPr lang="en-US"/>
          </a:p>
        </p:txBody>
      </p:sp>
    </p:spTree>
    <p:extLst>
      <p:ext uri="{BB962C8B-B14F-4D97-AF65-F5344CB8AC3E}">
        <p14:creationId xmlns:p14="http://schemas.microsoft.com/office/powerpoint/2010/main" val="13015302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76" name="Shape 76"/>
          <p:cNvSpPr txBox="1">
            <a:spLocks noGrp="1"/>
          </p:cNvSpPr>
          <p:nvPr>
            <p:ph type="body" idx="1"/>
          </p:nvPr>
        </p:nvSpPr>
        <p:spPr>
          <a:xfrm>
            <a:off x="457202" y="1600200"/>
            <a:ext cx="4038599" cy="4525963"/>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rgbClr val="3F3F39"/>
              </a:buClr>
              <a:buSzPct val="100000"/>
              <a:buFont typeface="Arial"/>
              <a:buChar char="•"/>
              <a:defRPr sz="24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rgbClr val="3F3F39"/>
              </a:buClr>
              <a:buSzPct val="100000"/>
              <a:buFont typeface="Arial"/>
              <a:buChar char="–"/>
              <a:defRPr sz="2000" b="0" i="0" u="none" strike="noStrike" cap="none">
                <a:solidFill>
                  <a:srgbClr val="3F3F39"/>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rgbClr val="3F3F39"/>
              </a:buClr>
              <a:buSzPct val="100000"/>
              <a:buFont typeface="Arial"/>
              <a:buChar char="•"/>
              <a:defRPr sz="1800" b="0" i="0" u="none" strike="noStrike" cap="none">
                <a:solidFill>
                  <a:srgbClr val="3F3F39"/>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5pPr>
            <a:lvl6pPr marL="2514537"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726"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8914"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103"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body" idx="2"/>
          </p:nvPr>
        </p:nvSpPr>
        <p:spPr>
          <a:xfrm>
            <a:off x="4648202" y="1600200"/>
            <a:ext cx="4038599" cy="4525963"/>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rgbClr val="3F3F39"/>
              </a:buClr>
              <a:buSzPct val="100000"/>
              <a:buFont typeface="Arial"/>
              <a:buChar char="•"/>
              <a:defRPr sz="24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rgbClr val="3F3F39"/>
              </a:buClr>
              <a:buSzPct val="100000"/>
              <a:buFont typeface="Arial"/>
              <a:buChar char="–"/>
              <a:defRPr sz="2000" b="0" i="0" u="none" strike="noStrike" cap="none">
                <a:solidFill>
                  <a:srgbClr val="3F3F39"/>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rgbClr val="3F3F39"/>
              </a:buClr>
              <a:buSzPct val="100000"/>
              <a:buFont typeface="Arial"/>
              <a:buChar char="•"/>
              <a:defRPr sz="1800" b="0" i="0" u="none" strike="noStrike" cap="none">
                <a:solidFill>
                  <a:srgbClr val="3F3F39"/>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5pPr>
            <a:lvl6pPr marL="2514537"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726"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8914"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103"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 name="Shape 78"/>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79" name="Shape 79"/>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pic>
        <p:nvPicPr>
          <p:cNvPr id="80" name="Shape 80"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81" name="Shape 81">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413200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 - SAP">
    <p:spTree>
      <p:nvGrpSpPr>
        <p:cNvPr id="1" name=""/>
        <p:cNvGrpSpPr/>
        <p:nvPr/>
      </p:nvGrpSpPr>
      <p:grpSpPr>
        <a:xfrm>
          <a:off x="0" y="0"/>
          <a:ext cx="0" cy="0"/>
          <a:chOff x="0" y="0"/>
          <a:chExt cx="0" cy="0"/>
        </a:xfrm>
      </p:grpSpPr>
      <p:sp>
        <p:nvSpPr>
          <p:cNvPr id="10" name="Title 1"/>
          <p:cNvSpPr>
            <a:spLocks noGrp="1"/>
          </p:cNvSpPr>
          <p:nvPr>
            <p:ph type="ctrTitle"/>
          </p:nvPr>
        </p:nvSpPr>
        <p:spPr>
          <a:xfrm>
            <a:off x="219320" y="2362434"/>
            <a:ext cx="8785850" cy="1470025"/>
          </a:xfrm>
        </p:spPr>
        <p:txBody>
          <a:bodyPr>
            <a:normAutofit/>
          </a:bodyPr>
          <a:lstStyle>
            <a:lvl1pPr>
              <a:defRPr sz="3200">
                <a:solidFill>
                  <a:schemeClr val="tx1"/>
                </a:solidFill>
              </a:defRPr>
            </a:lvl1pPr>
          </a:lstStyle>
          <a:p>
            <a:r>
              <a:rPr lang="en-US" dirty="0"/>
              <a:t>Click to edit Master title style</a:t>
            </a:r>
          </a:p>
        </p:txBody>
      </p:sp>
      <p:sp>
        <p:nvSpPr>
          <p:cNvPr id="11" name="Subtitle 2"/>
          <p:cNvSpPr>
            <a:spLocks noGrp="1"/>
          </p:cNvSpPr>
          <p:nvPr>
            <p:ph type="subTitle" idx="1"/>
          </p:nvPr>
        </p:nvSpPr>
        <p:spPr>
          <a:xfrm>
            <a:off x="219317" y="3835562"/>
            <a:ext cx="8785852" cy="792406"/>
          </a:xfrm>
        </p:spPr>
        <p:txBody>
          <a:bodyPr>
            <a:normAutofit/>
          </a:bodyPr>
          <a:lstStyle>
            <a:lvl1pPr marL="0" indent="0" algn="l">
              <a:buNone/>
              <a:defRPr sz="2000">
                <a:solidFill>
                  <a:srgbClr val="3F3F3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Rectangle 12"/>
          <p:cNvSpPr/>
          <p:nvPr userDrawn="1"/>
        </p:nvSpPr>
        <p:spPr>
          <a:xfrm>
            <a:off x="-1" y="1737612"/>
            <a:ext cx="9144000" cy="1111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0080" y="492398"/>
            <a:ext cx="1363579" cy="541330"/>
          </a:xfrm>
          <a:prstGeom prst="rect">
            <a:avLst/>
          </a:prstGeom>
        </p:spPr>
      </p:pic>
    </p:spTree>
    <p:extLst>
      <p:ext uri="{BB962C8B-B14F-4D97-AF65-F5344CB8AC3E}">
        <p14:creationId xmlns:p14="http://schemas.microsoft.com/office/powerpoint/2010/main" val="3341892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pic>
        <p:nvPicPr>
          <p:cNvPr id="3" name="Picture 2" descr="green_texture_compressed.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itle 7"/>
          <p:cNvSpPr txBox="1">
            <a:spLocks/>
          </p:cNvSpPr>
          <p:nvPr userDrawn="1"/>
        </p:nvSpPr>
        <p:spPr>
          <a:xfrm>
            <a:off x="115460" y="2306250"/>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latin typeface="Lucida Sans"/>
              <a:cs typeface="Lucida Sans"/>
            </a:endParaRPr>
          </a:p>
        </p:txBody>
      </p:sp>
      <p:sp>
        <p:nvSpPr>
          <p:cNvPr id="7" name="Title 7"/>
          <p:cNvSpPr txBox="1">
            <a:spLocks/>
          </p:cNvSpPr>
          <p:nvPr userDrawn="1"/>
        </p:nvSpPr>
        <p:spPr>
          <a:xfrm>
            <a:off x="115460" y="2306250"/>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latin typeface="Lucida Sans"/>
              <a:cs typeface="Lucida Sans"/>
            </a:endParaRPr>
          </a:p>
        </p:txBody>
      </p:sp>
      <p:sp>
        <p:nvSpPr>
          <p:cNvPr id="12" name="Title 1"/>
          <p:cNvSpPr txBox="1">
            <a:spLocks/>
          </p:cNvSpPr>
          <p:nvPr userDrawn="1"/>
        </p:nvSpPr>
        <p:spPr>
          <a:xfrm>
            <a:off x="216568" y="2852946"/>
            <a:ext cx="8620552" cy="876843"/>
          </a:xfrm>
          <a:prstGeom prst="rect">
            <a:avLst/>
          </a:prstGeom>
          <a:noFill/>
          <a:ln>
            <a:noFill/>
          </a:ln>
          <a:effectLst>
            <a:outerShdw blurRad="50800" dist="38100" dir="2700000" algn="tl" rotWithShape="0">
              <a:srgbClr val="000000">
                <a:alpha val="43000"/>
              </a:srgbClr>
            </a:outerShdw>
          </a:effectLst>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solidFill>
                <a:srgbClr val="23593E"/>
              </a:solidFill>
              <a:latin typeface="Lucida Sans"/>
              <a:cs typeface="Lucida Sans"/>
            </a:endParaRPr>
          </a:p>
        </p:txBody>
      </p:sp>
      <p:sp>
        <p:nvSpPr>
          <p:cNvPr id="4" name="Title 3"/>
          <p:cNvSpPr>
            <a:spLocks noGrp="1"/>
          </p:cNvSpPr>
          <p:nvPr>
            <p:ph type="title"/>
          </p:nvPr>
        </p:nvSpPr>
        <p:spPr>
          <a:xfrm>
            <a:off x="219320" y="2852946"/>
            <a:ext cx="8617800" cy="876843"/>
          </a:xfrm>
        </p:spPr>
        <p:txBody>
          <a:bodyPr/>
          <a:lstStyle>
            <a:lvl1pPr>
              <a:defRPr>
                <a:solidFill>
                  <a:schemeClr val="bg1"/>
                </a:solidFill>
              </a:defRPr>
            </a:lvl1pPr>
          </a:lstStyle>
          <a:p>
            <a:r>
              <a:rPr lang="en-US" dirty="0"/>
              <a:t>Click to edit Master title style</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080" y="492399"/>
            <a:ext cx="1363579" cy="541772"/>
          </a:xfrm>
          <a:prstGeom prst="rect">
            <a:avLst/>
          </a:prstGeom>
        </p:spPr>
      </p:pic>
    </p:spTree>
    <p:extLst>
      <p:ext uri="{BB962C8B-B14F-4D97-AF65-F5344CB8AC3E}">
        <p14:creationId xmlns:p14="http://schemas.microsoft.com/office/powerpoint/2010/main" val="3430324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ection Header 1">
    <p:spTree>
      <p:nvGrpSpPr>
        <p:cNvPr id="1" name="Shape 115"/>
        <p:cNvGrpSpPr/>
        <p:nvPr/>
      </p:nvGrpSpPr>
      <p:grpSpPr>
        <a:xfrm>
          <a:off x="0" y="0"/>
          <a:ext cx="0" cy="0"/>
          <a:chOff x="0" y="0"/>
          <a:chExt cx="0" cy="0"/>
        </a:xfrm>
      </p:grpSpPr>
      <p:sp>
        <p:nvSpPr>
          <p:cNvPr id="116" name="Shape 116"/>
          <p:cNvSpPr/>
          <p:nvPr/>
        </p:nvSpPr>
        <p:spPr>
          <a:xfrm>
            <a:off x="0" y="0"/>
            <a:ext cx="9144000" cy="6858000"/>
          </a:xfrm>
          <a:prstGeom prst="rect">
            <a:avLst/>
          </a:prstGeom>
          <a:solidFill>
            <a:srgbClr val="24593B"/>
          </a:solid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17" name="Shape 117"/>
          <p:cNvSpPr txBox="1"/>
          <p:nvPr/>
        </p:nvSpPr>
        <p:spPr>
          <a:xfrm>
            <a:off x="115460" y="2306249"/>
            <a:ext cx="3793677" cy="1933091"/>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18" name="Shape 118"/>
          <p:cNvSpPr txBox="1"/>
          <p:nvPr/>
        </p:nvSpPr>
        <p:spPr>
          <a:xfrm>
            <a:off x="115460" y="2952691"/>
            <a:ext cx="3793677" cy="1933091"/>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19" name="Shape 119"/>
          <p:cNvSpPr txBox="1"/>
          <p:nvPr/>
        </p:nvSpPr>
        <p:spPr>
          <a:xfrm>
            <a:off x="115460" y="2306249"/>
            <a:ext cx="3793677" cy="1933091"/>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20" name="Shape 120"/>
          <p:cNvSpPr txBox="1"/>
          <p:nvPr/>
        </p:nvSpPr>
        <p:spPr>
          <a:xfrm>
            <a:off x="115460" y="2952691"/>
            <a:ext cx="3793677" cy="1933091"/>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21" name="Shape 121"/>
          <p:cNvSpPr txBox="1">
            <a:spLocks noGrp="1"/>
          </p:cNvSpPr>
          <p:nvPr>
            <p:ph type="title"/>
          </p:nvPr>
        </p:nvSpPr>
        <p:spPr>
          <a:xfrm>
            <a:off x="216569" y="2829681"/>
            <a:ext cx="8620551" cy="868361"/>
          </a:xfrm>
          <a:prstGeom prst="rect">
            <a:avLst/>
          </a:prstGeom>
          <a:solidFill>
            <a:schemeClr val="lt1">
              <a:alpha val="80000"/>
            </a:schemeClr>
          </a:solidFill>
          <a:ln>
            <a:noFill/>
          </a:ln>
        </p:spPr>
        <p:txBody>
          <a:bodyPr lIns="91425" tIns="91425" rIns="91425" bIns="91425" anchor="ctr" anchorCtr="0"/>
          <a:lstStyle>
            <a:lvl1pPr marL="0" marR="0" lvl="0" indent="0" algn="l" rtl="0">
              <a:lnSpc>
                <a:spcPct val="100000"/>
              </a:lnSpc>
              <a:spcBef>
                <a:spcPts val="0"/>
              </a:spcBef>
              <a:spcAft>
                <a:spcPts val="0"/>
              </a:spcAft>
              <a:buClr>
                <a:srgbClr val="23593E"/>
              </a:buClr>
              <a:buFont typeface="Lucida Sans"/>
              <a:buNone/>
              <a:defRPr sz="3200" b="0" i="0" u="none" strike="noStrike" cap="none">
                <a:solidFill>
                  <a:srgbClr val="23593E"/>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Section Header 3">
    <p:spTree>
      <p:nvGrpSpPr>
        <p:cNvPr id="1" name="Shape 128"/>
        <p:cNvGrpSpPr/>
        <p:nvPr/>
      </p:nvGrpSpPr>
      <p:grpSpPr>
        <a:xfrm>
          <a:off x="0" y="0"/>
          <a:ext cx="0" cy="0"/>
          <a:chOff x="0" y="0"/>
          <a:chExt cx="0" cy="0"/>
        </a:xfrm>
      </p:grpSpPr>
      <p:sp>
        <p:nvSpPr>
          <p:cNvPr id="129" name="Shape 129"/>
          <p:cNvSpPr/>
          <p:nvPr/>
        </p:nvSpPr>
        <p:spPr>
          <a:xfrm>
            <a:off x="0" y="0"/>
            <a:ext cx="9144000" cy="6858000"/>
          </a:xfrm>
          <a:prstGeom prst="rect">
            <a:avLst/>
          </a:prstGeom>
          <a:solidFill>
            <a:srgbClr val="A9B0AC"/>
          </a:solid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30" name="Shape 130"/>
          <p:cNvSpPr txBox="1"/>
          <p:nvPr/>
        </p:nvSpPr>
        <p:spPr>
          <a:xfrm>
            <a:off x="115460" y="2306249"/>
            <a:ext cx="3793677" cy="1933091"/>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31" name="Shape 131"/>
          <p:cNvSpPr txBox="1"/>
          <p:nvPr/>
        </p:nvSpPr>
        <p:spPr>
          <a:xfrm>
            <a:off x="115460" y="2952691"/>
            <a:ext cx="3793677" cy="1933091"/>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32" name="Shape 132"/>
          <p:cNvSpPr txBox="1"/>
          <p:nvPr/>
        </p:nvSpPr>
        <p:spPr>
          <a:xfrm>
            <a:off x="115460" y="2306249"/>
            <a:ext cx="3793677" cy="1933091"/>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33" name="Shape 133"/>
          <p:cNvSpPr txBox="1"/>
          <p:nvPr/>
        </p:nvSpPr>
        <p:spPr>
          <a:xfrm>
            <a:off x="115460" y="2952691"/>
            <a:ext cx="3793677" cy="1933091"/>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34" name="Shape 134"/>
          <p:cNvSpPr txBox="1">
            <a:spLocks noGrp="1"/>
          </p:cNvSpPr>
          <p:nvPr>
            <p:ph type="title"/>
          </p:nvPr>
        </p:nvSpPr>
        <p:spPr>
          <a:xfrm>
            <a:off x="216569" y="2829681"/>
            <a:ext cx="8620551" cy="868361"/>
          </a:xfrm>
          <a:prstGeom prst="rect">
            <a:avLst/>
          </a:prstGeom>
          <a:solidFill>
            <a:schemeClr val="lt1">
              <a:alpha val="80000"/>
            </a:schemeClr>
          </a:solidFill>
          <a:ln>
            <a:noFill/>
          </a:ln>
        </p:spPr>
        <p:txBody>
          <a:bodyPr lIns="91425" tIns="91425" rIns="91425" bIns="91425" anchor="ctr" anchorCtr="0"/>
          <a:lstStyle>
            <a:lvl1pPr marL="0" marR="0" lvl="0" indent="0" algn="l" rtl="0">
              <a:lnSpc>
                <a:spcPct val="100000"/>
              </a:lnSpc>
              <a:spcBef>
                <a:spcPts val="0"/>
              </a:spcBef>
              <a:spcAft>
                <a:spcPts val="0"/>
              </a:spcAft>
              <a:buClr>
                <a:srgbClr val="23593E"/>
              </a:buClr>
              <a:buFont typeface="Lucida Sans"/>
              <a:buNone/>
              <a:defRPr sz="3200" b="0" i="0" u="none" strike="noStrike" cap="none">
                <a:solidFill>
                  <a:srgbClr val="23593E"/>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Contents Page">
    <p:spTree>
      <p:nvGrpSpPr>
        <p:cNvPr id="1" name="Shape 135"/>
        <p:cNvGrpSpPr/>
        <p:nvPr/>
      </p:nvGrpSpPr>
      <p:grpSpPr>
        <a:xfrm>
          <a:off x="0" y="0"/>
          <a:ext cx="0" cy="0"/>
          <a:chOff x="0" y="0"/>
          <a:chExt cx="0" cy="0"/>
        </a:xfrm>
      </p:grpSpPr>
      <p:sp>
        <p:nvSpPr>
          <p:cNvPr id="136" name="Shape 136"/>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37" name="Shape 137"/>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sp>
        <p:nvSpPr>
          <p:cNvPr id="138" name="Shape 138"/>
          <p:cNvSpPr txBox="1">
            <a:spLocks noGrp="1"/>
          </p:cNvSpPr>
          <p:nvPr>
            <p:ph type="title"/>
          </p:nvPr>
        </p:nvSpPr>
        <p:spPr>
          <a:xfrm>
            <a:off x="214314" y="2914649"/>
            <a:ext cx="367506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23593E"/>
              </a:buClr>
              <a:buFont typeface="Lucida Sans"/>
              <a:buNone/>
              <a:defRPr sz="2800" b="0" i="0" u="none" strike="noStrike" cap="none">
                <a:solidFill>
                  <a:srgbClr val="23593E"/>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39" name="Shape 139"/>
          <p:cNvSpPr txBox="1">
            <a:spLocks noGrp="1"/>
          </p:cNvSpPr>
          <p:nvPr>
            <p:ph type="body" idx="1"/>
          </p:nvPr>
        </p:nvSpPr>
        <p:spPr>
          <a:xfrm>
            <a:off x="4624614" y="1858450"/>
            <a:ext cx="2444751" cy="539748"/>
          </a:xfrm>
          <a:prstGeom prst="rect">
            <a:avLst/>
          </a:prstGeom>
          <a:noFill/>
          <a:ln>
            <a:noFill/>
          </a:ln>
        </p:spPr>
        <p:txBody>
          <a:bodyPr lIns="91425" tIns="91425" rIns="91425" bIns="91425" anchor="t" anchorCtr="0"/>
          <a:lstStyle>
            <a:lvl1pPr marL="0" marR="0" lvl="0" indent="0" algn="r"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0" name="Shape 140"/>
          <p:cNvSpPr txBox="1">
            <a:spLocks noGrp="1"/>
          </p:cNvSpPr>
          <p:nvPr>
            <p:ph type="body" idx="2"/>
          </p:nvPr>
        </p:nvSpPr>
        <p:spPr>
          <a:xfrm>
            <a:off x="7209513" y="1858450"/>
            <a:ext cx="1447347" cy="539748"/>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1" name="Shape 141"/>
          <p:cNvSpPr txBox="1">
            <a:spLocks noGrp="1"/>
          </p:cNvSpPr>
          <p:nvPr>
            <p:ph type="body" idx="3"/>
          </p:nvPr>
        </p:nvSpPr>
        <p:spPr>
          <a:xfrm>
            <a:off x="4624614" y="2400631"/>
            <a:ext cx="2444751" cy="539748"/>
          </a:xfrm>
          <a:prstGeom prst="rect">
            <a:avLst/>
          </a:prstGeom>
          <a:noFill/>
          <a:ln>
            <a:noFill/>
          </a:ln>
        </p:spPr>
        <p:txBody>
          <a:bodyPr lIns="91425" tIns="91425" rIns="91425" bIns="91425" anchor="t" anchorCtr="0"/>
          <a:lstStyle>
            <a:lvl1pPr marL="0" marR="0" lvl="0" indent="0" algn="r"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2" name="Shape 142"/>
          <p:cNvSpPr txBox="1">
            <a:spLocks noGrp="1"/>
          </p:cNvSpPr>
          <p:nvPr>
            <p:ph type="body" idx="4"/>
          </p:nvPr>
        </p:nvSpPr>
        <p:spPr>
          <a:xfrm>
            <a:off x="7209513" y="2400631"/>
            <a:ext cx="1447347" cy="539748"/>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3" name="Shape 143"/>
          <p:cNvSpPr txBox="1">
            <a:spLocks noGrp="1"/>
          </p:cNvSpPr>
          <p:nvPr>
            <p:ph type="body" idx="5"/>
          </p:nvPr>
        </p:nvSpPr>
        <p:spPr>
          <a:xfrm>
            <a:off x="4624614" y="2955021"/>
            <a:ext cx="2444751" cy="539748"/>
          </a:xfrm>
          <a:prstGeom prst="rect">
            <a:avLst/>
          </a:prstGeom>
          <a:noFill/>
          <a:ln>
            <a:noFill/>
          </a:ln>
        </p:spPr>
        <p:txBody>
          <a:bodyPr lIns="91425" tIns="91425" rIns="91425" bIns="91425" anchor="t" anchorCtr="0"/>
          <a:lstStyle>
            <a:lvl1pPr marL="0" marR="0" lvl="0" indent="0" algn="r"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4" name="Shape 144"/>
          <p:cNvSpPr txBox="1">
            <a:spLocks noGrp="1"/>
          </p:cNvSpPr>
          <p:nvPr>
            <p:ph type="body" idx="6"/>
          </p:nvPr>
        </p:nvSpPr>
        <p:spPr>
          <a:xfrm>
            <a:off x="7209513" y="2955021"/>
            <a:ext cx="1447347" cy="539748"/>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5" name="Shape 145"/>
          <p:cNvSpPr txBox="1">
            <a:spLocks noGrp="1"/>
          </p:cNvSpPr>
          <p:nvPr>
            <p:ph type="body" idx="7"/>
          </p:nvPr>
        </p:nvSpPr>
        <p:spPr>
          <a:xfrm>
            <a:off x="4624614" y="3509411"/>
            <a:ext cx="2444751" cy="539748"/>
          </a:xfrm>
          <a:prstGeom prst="rect">
            <a:avLst/>
          </a:prstGeom>
          <a:noFill/>
          <a:ln>
            <a:noFill/>
          </a:ln>
        </p:spPr>
        <p:txBody>
          <a:bodyPr lIns="91425" tIns="91425" rIns="91425" bIns="91425" anchor="t" anchorCtr="0"/>
          <a:lstStyle>
            <a:lvl1pPr marL="0" marR="0" lvl="0" indent="0" algn="r"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6" name="Shape 146"/>
          <p:cNvSpPr txBox="1">
            <a:spLocks noGrp="1"/>
          </p:cNvSpPr>
          <p:nvPr>
            <p:ph type="body" idx="8"/>
          </p:nvPr>
        </p:nvSpPr>
        <p:spPr>
          <a:xfrm>
            <a:off x="7209513" y="3509411"/>
            <a:ext cx="1447347" cy="539748"/>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7" name="Shape 147"/>
          <p:cNvSpPr txBox="1">
            <a:spLocks noGrp="1"/>
          </p:cNvSpPr>
          <p:nvPr>
            <p:ph type="body" idx="9"/>
          </p:nvPr>
        </p:nvSpPr>
        <p:spPr>
          <a:xfrm>
            <a:off x="4624614" y="4063802"/>
            <a:ext cx="2444751" cy="539748"/>
          </a:xfrm>
          <a:prstGeom prst="rect">
            <a:avLst/>
          </a:prstGeom>
          <a:noFill/>
          <a:ln>
            <a:noFill/>
          </a:ln>
        </p:spPr>
        <p:txBody>
          <a:bodyPr lIns="91425" tIns="91425" rIns="91425" bIns="91425" anchor="t" anchorCtr="0"/>
          <a:lstStyle>
            <a:lvl1pPr marL="0" marR="0" lvl="0" indent="0" algn="r"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8" name="Shape 148"/>
          <p:cNvSpPr txBox="1">
            <a:spLocks noGrp="1"/>
          </p:cNvSpPr>
          <p:nvPr>
            <p:ph type="body" idx="13"/>
          </p:nvPr>
        </p:nvSpPr>
        <p:spPr>
          <a:xfrm>
            <a:off x="7209513" y="4063802"/>
            <a:ext cx="1447347" cy="539748"/>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9" name="Shape 149"/>
          <p:cNvSpPr txBox="1">
            <a:spLocks noGrp="1"/>
          </p:cNvSpPr>
          <p:nvPr>
            <p:ph type="body" idx="14"/>
          </p:nvPr>
        </p:nvSpPr>
        <p:spPr>
          <a:xfrm>
            <a:off x="4624614" y="4618189"/>
            <a:ext cx="2444751" cy="539748"/>
          </a:xfrm>
          <a:prstGeom prst="rect">
            <a:avLst/>
          </a:prstGeom>
          <a:noFill/>
          <a:ln>
            <a:noFill/>
          </a:ln>
        </p:spPr>
        <p:txBody>
          <a:bodyPr lIns="91425" tIns="91425" rIns="91425" bIns="91425" anchor="t" anchorCtr="0"/>
          <a:lstStyle>
            <a:lvl1pPr marL="0" marR="0" lvl="0" indent="0" algn="r"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0" name="Shape 150"/>
          <p:cNvSpPr txBox="1">
            <a:spLocks noGrp="1"/>
          </p:cNvSpPr>
          <p:nvPr>
            <p:ph type="body" idx="15"/>
          </p:nvPr>
        </p:nvSpPr>
        <p:spPr>
          <a:xfrm>
            <a:off x="7209513" y="4618189"/>
            <a:ext cx="1447347" cy="539748"/>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51" name="Shape 151"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152" name="Shape 152">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Section Header 2">
    <p:spTree>
      <p:nvGrpSpPr>
        <p:cNvPr id="1" name="Shape 198"/>
        <p:cNvGrpSpPr/>
        <p:nvPr/>
      </p:nvGrpSpPr>
      <p:grpSpPr>
        <a:xfrm>
          <a:off x="0" y="0"/>
          <a:ext cx="0" cy="0"/>
          <a:chOff x="0" y="0"/>
          <a:chExt cx="0" cy="0"/>
        </a:xfrm>
      </p:grpSpPr>
      <p:sp>
        <p:nvSpPr>
          <p:cNvPr id="199" name="Shape 199"/>
          <p:cNvSpPr/>
          <p:nvPr/>
        </p:nvSpPr>
        <p:spPr>
          <a:xfrm>
            <a:off x="0" y="0"/>
            <a:ext cx="9144000" cy="6858000"/>
          </a:xfrm>
          <a:prstGeom prst="rect">
            <a:avLst/>
          </a:prstGeom>
          <a:solidFill>
            <a:srgbClr val="464646"/>
          </a:solid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00" name="Shape 200"/>
          <p:cNvSpPr txBox="1"/>
          <p:nvPr/>
        </p:nvSpPr>
        <p:spPr>
          <a:xfrm>
            <a:off x="115460" y="2306249"/>
            <a:ext cx="3793677" cy="1933091"/>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01" name="Shape 201"/>
          <p:cNvSpPr txBox="1"/>
          <p:nvPr/>
        </p:nvSpPr>
        <p:spPr>
          <a:xfrm>
            <a:off x="115460" y="2952691"/>
            <a:ext cx="3793677" cy="1933091"/>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02" name="Shape 202"/>
          <p:cNvSpPr txBox="1"/>
          <p:nvPr/>
        </p:nvSpPr>
        <p:spPr>
          <a:xfrm>
            <a:off x="115460" y="2306249"/>
            <a:ext cx="3793677" cy="1933091"/>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03" name="Shape 203"/>
          <p:cNvSpPr txBox="1"/>
          <p:nvPr/>
        </p:nvSpPr>
        <p:spPr>
          <a:xfrm>
            <a:off x="115460" y="2952691"/>
            <a:ext cx="3793677" cy="1933091"/>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04" name="Shape 204"/>
          <p:cNvSpPr txBox="1">
            <a:spLocks noGrp="1"/>
          </p:cNvSpPr>
          <p:nvPr>
            <p:ph type="title"/>
          </p:nvPr>
        </p:nvSpPr>
        <p:spPr>
          <a:xfrm>
            <a:off x="216569" y="2829681"/>
            <a:ext cx="8620551" cy="868361"/>
          </a:xfrm>
          <a:prstGeom prst="rect">
            <a:avLst/>
          </a:prstGeom>
          <a:solidFill>
            <a:schemeClr val="lt1">
              <a:alpha val="80000"/>
            </a:schemeClr>
          </a:solidFill>
          <a:ln>
            <a:noFill/>
          </a:ln>
        </p:spPr>
        <p:txBody>
          <a:bodyPr lIns="91425" tIns="91425" rIns="91425" bIns="91425" anchor="ctr" anchorCtr="0"/>
          <a:lstStyle>
            <a:lvl1pPr marL="0" marR="0" lvl="0" indent="0" algn="l" rtl="0">
              <a:lnSpc>
                <a:spcPct val="100000"/>
              </a:lnSpc>
              <a:spcBef>
                <a:spcPts val="0"/>
              </a:spcBef>
              <a:spcAft>
                <a:spcPts val="0"/>
              </a:spcAft>
              <a:buClr>
                <a:srgbClr val="23593E"/>
              </a:buClr>
              <a:buFont typeface="Lucida Sans"/>
              <a:buNone/>
              <a:defRPr sz="3200" b="0" i="0" u="none" strike="noStrike" cap="none">
                <a:solidFill>
                  <a:srgbClr val="23593E"/>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hart Page">
    <p:spTree>
      <p:nvGrpSpPr>
        <p:cNvPr id="1" name="Shape 205"/>
        <p:cNvGrpSpPr/>
        <p:nvPr/>
      </p:nvGrpSpPr>
      <p:grpSpPr>
        <a:xfrm>
          <a:off x="0" y="0"/>
          <a:ext cx="0" cy="0"/>
          <a:chOff x="0" y="0"/>
          <a:chExt cx="0" cy="0"/>
        </a:xfrm>
      </p:grpSpPr>
      <p:sp>
        <p:nvSpPr>
          <p:cNvPr id="206" name="Shape 206"/>
          <p:cNvSpPr>
            <a:spLocks noGrp="1"/>
          </p:cNvSpPr>
          <p:nvPr>
            <p:ph type="chart" idx="2"/>
          </p:nvPr>
        </p:nvSpPr>
        <p:spPr>
          <a:xfrm>
            <a:off x="457200" y="1600200"/>
            <a:ext cx="8229600" cy="4525963"/>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7" name="Shape 207"/>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08" name="Shape 208"/>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09" name="Shape 209"/>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pic>
        <p:nvPicPr>
          <p:cNvPr id="210" name="Shape 210"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211" name="Shape 211">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Picture or graphic">
    <p:spTree>
      <p:nvGrpSpPr>
        <p:cNvPr id="1" name="Shape 212"/>
        <p:cNvGrpSpPr/>
        <p:nvPr/>
      </p:nvGrpSpPr>
      <p:grpSpPr>
        <a:xfrm>
          <a:off x="0" y="0"/>
          <a:ext cx="0" cy="0"/>
          <a:chOff x="0" y="0"/>
          <a:chExt cx="0" cy="0"/>
        </a:xfrm>
      </p:grpSpPr>
      <p:sp>
        <p:nvSpPr>
          <p:cNvPr id="213" name="Shape 213"/>
          <p:cNvSpPr>
            <a:spLocks noGrp="1"/>
          </p:cNvSpPr>
          <p:nvPr>
            <p:ph type="pic" idx="2"/>
          </p:nvPr>
        </p:nvSpPr>
        <p:spPr>
          <a:xfrm>
            <a:off x="457200" y="1600200"/>
            <a:ext cx="8229600" cy="4525963"/>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4" name="Shape 214"/>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15" name="Shape 215"/>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16" name="Shape 216"/>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pic>
        <p:nvPicPr>
          <p:cNvPr id="217" name="Shape 217"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218" name="Shape 218">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Full Bleed Image">
    <p:spTree>
      <p:nvGrpSpPr>
        <p:cNvPr id="1" name="Shape 219"/>
        <p:cNvGrpSpPr/>
        <p:nvPr/>
      </p:nvGrpSpPr>
      <p:grpSpPr>
        <a:xfrm>
          <a:off x="0" y="0"/>
          <a:ext cx="0" cy="0"/>
          <a:chOff x="0" y="0"/>
          <a:chExt cx="0" cy="0"/>
        </a:xfrm>
      </p:grpSpPr>
      <p:sp>
        <p:nvSpPr>
          <p:cNvPr id="220" name="Shape 220"/>
          <p:cNvSpPr>
            <a:spLocks noGrp="1"/>
          </p:cNvSpPr>
          <p:nvPr>
            <p:ph type="pic" idx="2"/>
          </p:nvPr>
        </p:nvSpPr>
        <p:spPr>
          <a:xfrm>
            <a:off x="0" y="0"/>
            <a:ext cx="9144000" cy="6858000"/>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2 Images and Text">
    <p:spTree>
      <p:nvGrpSpPr>
        <p:cNvPr id="1" name="Shape 232"/>
        <p:cNvGrpSpPr/>
        <p:nvPr/>
      </p:nvGrpSpPr>
      <p:grpSpPr>
        <a:xfrm>
          <a:off x="0" y="0"/>
          <a:ext cx="0" cy="0"/>
          <a:chOff x="0" y="0"/>
          <a:chExt cx="0" cy="0"/>
        </a:xfrm>
      </p:grpSpPr>
      <p:sp>
        <p:nvSpPr>
          <p:cNvPr id="233" name="Shape 233"/>
          <p:cNvSpPr>
            <a:spLocks noGrp="1"/>
          </p:cNvSpPr>
          <p:nvPr>
            <p:ph type="pic" idx="2"/>
          </p:nvPr>
        </p:nvSpPr>
        <p:spPr>
          <a:xfrm>
            <a:off x="4578349" y="3892045"/>
            <a:ext cx="4108451" cy="2234115"/>
          </a:xfrm>
          <a:prstGeom prst="rect">
            <a:avLst/>
          </a:prstGeom>
          <a:noFill/>
          <a:ln>
            <a:noFill/>
          </a:ln>
        </p:spPr>
        <p:txBody>
          <a:bodyPr lIns="91425" tIns="91425" rIns="91425" bIns="91425" anchor="ctr" anchorCtr="0"/>
          <a:lstStyle>
            <a:lvl1pPr marL="0" marR="0" lvl="0" indent="0" algn="l" rtl="0">
              <a:lnSpc>
                <a:spcPct val="100000"/>
              </a:lnSpc>
              <a:spcBef>
                <a:spcPts val="640"/>
              </a:spcBef>
              <a:spcAft>
                <a:spcPts val="0"/>
              </a:spcAft>
              <a:buClr>
                <a:srgbClr val="3F3F39"/>
              </a:buClr>
              <a:buFont typeface="Arial"/>
              <a:buNone/>
              <a:defRPr sz="3200" b="0" i="0" u="none" strike="noStrike" cap="none">
                <a:solidFill>
                  <a:srgbClr val="3F3F39"/>
                </a:solidFill>
                <a:latin typeface="Lucida Sans"/>
                <a:ea typeface="Lucida Sans"/>
                <a:cs typeface="Lucida Sans"/>
                <a:sym typeface="Lucida Sans"/>
              </a:defRPr>
            </a:lvl1pPr>
            <a:lvl2pPr marL="457189"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34" name="Shape 234"/>
          <p:cNvSpPr>
            <a:spLocks noGrp="1"/>
          </p:cNvSpPr>
          <p:nvPr>
            <p:ph type="pic" idx="3"/>
          </p:nvPr>
        </p:nvSpPr>
        <p:spPr>
          <a:xfrm>
            <a:off x="4578349" y="1600200"/>
            <a:ext cx="4108451" cy="2234115"/>
          </a:xfrm>
          <a:prstGeom prst="rect">
            <a:avLst/>
          </a:prstGeom>
          <a:noFill/>
          <a:ln>
            <a:noFill/>
          </a:ln>
        </p:spPr>
        <p:txBody>
          <a:bodyPr lIns="91425" tIns="91425" rIns="91425" bIns="91425" anchor="ctr" anchorCtr="0"/>
          <a:lstStyle>
            <a:lvl1pPr marL="0" marR="0" lvl="0" indent="0" algn="l" rtl="0">
              <a:lnSpc>
                <a:spcPct val="100000"/>
              </a:lnSpc>
              <a:spcBef>
                <a:spcPts val="640"/>
              </a:spcBef>
              <a:spcAft>
                <a:spcPts val="0"/>
              </a:spcAft>
              <a:buClr>
                <a:srgbClr val="3F3F39"/>
              </a:buClr>
              <a:buFont typeface="Arial"/>
              <a:buNone/>
              <a:defRPr sz="3200" b="0" i="0" u="none" strike="noStrike" cap="none">
                <a:solidFill>
                  <a:srgbClr val="3F3F39"/>
                </a:solidFill>
                <a:latin typeface="Lucida Sans"/>
                <a:ea typeface="Lucida Sans"/>
                <a:cs typeface="Lucida Sans"/>
                <a:sym typeface="Lucida Sans"/>
              </a:defRPr>
            </a:lvl1pPr>
            <a:lvl2pPr marL="457189"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35" name="Shape 235"/>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36" name="Shape 236"/>
          <p:cNvSpPr txBox="1">
            <a:spLocks noGrp="1"/>
          </p:cNvSpPr>
          <p:nvPr>
            <p:ph type="body" idx="1"/>
          </p:nvPr>
        </p:nvSpPr>
        <p:spPr>
          <a:xfrm>
            <a:off x="457202" y="1600200"/>
            <a:ext cx="4038599" cy="4525963"/>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rgbClr val="3F3F39"/>
              </a:buClr>
              <a:buSzPct val="100000"/>
              <a:buFont typeface="Arial"/>
              <a:buChar char="•"/>
              <a:defRPr sz="24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rgbClr val="3F3F39"/>
              </a:buClr>
              <a:buSzPct val="100000"/>
              <a:buFont typeface="Arial"/>
              <a:buChar char="–"/>
              <a:defRPr sz="2000" b="0" i="0" u="none" strike="noStrike" cap="none">
                <a:solidFill>
                  <a:srgbClr val="3F3F39"/>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rgbClr val="3F3F39"/>
              </a:buClr>
              <a:buSzPct val="100000"/>
              <a:buFont typeface="Arial"/>
              <a:buChar char="•"/>
              <a:defRPr sz="1800" b="0" i="0" u="none" strike="noStrike" cap="none">
                <a:solidFill>
                  <a:srgbClr val="3F3F39"/>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5pPr>
            <a:lvl6pPr marL="2514537"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726"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8914"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103"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7" name="Shape 237"/>
          <p:cNvSpPr txBox="1">
            <a:spLocks noGrp="1"/>
          </p:cNvSpPr>
          <p:nvPr>
            <p:ph type="body" idx="4"/>
          </p:nvPr>
        </p:nvSpPr>
        <p:spPr>
          <a:xfrm>
            <a:off x="4578349" y="5646681"/>
            <a:ext cx="4108451" cy="479484"/>
          </a:xfrm>
          <a:prstGeom prst="rect">
            <a:avLst/>
          </a:prstGeom>
          <a:solidFill>
            <a:srgbClr val="FFFFFF">
              <a:alpha val="48235"/>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3F3F39"/>
              </a:buClr>
              <a:buFont typeface="Arial"/>
              <a:buNone/>
              <a:defRPr sz="16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8" name="Shape 238"/>
          <p:cNvSpPr txBox="1">
            <a:spLocks noGrp="1"/>
          </p:cNvSpPr>
          <p:nvPr>
            <p:ph type="body" idx="5"/>
          </p:nvPr>
        </p:nvSpPr>
        <p:spPr>
          <a:xfrm>
            <a:off x="4578349" y="3354834"/>
            <a:ext cx="4108451" cy="479484"/>
          </a:xfrm>
          <a:prstGeom prst="rect">
            <a:avLst/>
          </a:prstGeom>
          <a:solidFill>
            <a:srgbClr val="FFFFFF">
              <a:alpha val="48235"/>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3F3F39"/>
              </a:buClr>
              <a:buFont typeface="Arial"/>
              <a:buNone/>
              <a:defRPr sz="16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9" name="Shape 239"/>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40" name="Shape 240"/>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pic>
        <p:nvPicPr>
          <p:cNvPr id="241" name="Shape 241"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242" name="Shape 242">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1"/>
              </a:buClr>
              <a:buFont typeface="Lucida Sans"/>
              <a:buNone/>
              <a:defRPr sz="2800" b="0" i="0" u="none" strike="noStrike" cap="none">
                <a:solidFill>
                  <a:schemeClr val="dk1"/>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52" name="Shape 52"/>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3000"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200" marR="0" lvl="3"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400" marR="0" lvl="4"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0" r:id="rId1"/>
    <p:sldLayoutId id="2147483667" r:id="rId2"/>
    <p:sldLayoutId id="2147483669" r:id="rId3"/>
    <p:sldLayoutId id="2147483670" r:id="rId4"/>
    <p:sldLayoutId id="2147483676" r:id="rId5"/>
    <p:sldLayoutId id="2147483677" r:id="rId6"/>
    <p:sldLayoutId id="2147483678" r:id="rId7"/>
    <p:sldLayoutId id="2147483679" r:id="rId8"/>
    <p:sldLayoutId id="2147483682" r:id="rId9"/>
    <p:sldLayoutId id="2147483683" r:id="rId10"/>
    <p:sldLayoutId id="2147483684" r:id="rId11"/>
    <p:sldLayoutId id="2147483715" r:id="rId12"/>
    <p:sldLayoutId id="2147483718" r:id="rId13"/>
    <p:sldLayoutId id="2147483719" r:id="rId14"/>
    <p:sldLayoutId id="2147483720" r:id="rId15"/>
    <p:sldLayoutId id="2147483721"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2.wdp"/><Relationship Id="rId3" Type="http://schemas.openxmlformats.org/officeDocument/2006/relationships/image" Target="../media/image15.png"/><Relationship Id="rId7" Type="http://schemas.openxmlformats.org/officeDocument/2006/relationships/image" Target="../media/image19.jpg"/><Relationship Id="rId12" Type="http://schemas.openxmlformats.org/officeDocument/2006/relationships/image" Target="../media/image23.png"/><Relationship Id="rId2" Type="http://schemas.openxmlformats.org/officeDocument/2006/relationships/notesSlide" Target="../notesSlides/notesSlide9.xml"/><Relationship Id="rId16"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18.png"/><Relationship Id="rId11" Type="http://schemas.microsoft.com/office/2007/relationships/hdphoto" Target="../media/hdphoto1.wdp"/><Relationship Id="rId5" Type="http://schemas.openxmlformats.org/officeDocument/2006/relationships/image" Target="../media/image17.png"/><Relationship Id="rId15" Type="http://schemas.microsoft.com/office/2007/relationships/hdphoto" Target="../media/hdphoto3.wdp"/><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jpg"/><Relationship Id="rId1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9.png"/><Relationship Id="rId7" Type="http://schemas.microsoft.com/office/2007/relationships/hdphoto" Target="../media/hdphoto5.wdp"/><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6.png"/><Relationship Id="rId5" Type="http://schemas.microsoft.com/office/2007/relationships/hdphoto" Target="../media/hdphoto4.wdp"/><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7.jp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54.jp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G"/><Relationship Id="rId7" Type="http://schemas.microsoft.com/office/2007/relationships/hdphoto" Target="../media/hdphoto8.wdp"/><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7.png"/><Relationship Id="rId5" Type="http://schemas.microsoft.com/office/2007/relationships/hdphoto" Target="../media/hdphoto7.wdp"/><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8" Type="http://schemas.openxmlformats.org/officeDocument/2006/relationships/image" Target="../media/image66.png"/><Relationship Id="rId13" Type="http://schemas.microsoft.com/office/2007/relationships/hdphoto" Target="../media/hdphoto12.wdp"/><Relationship Id="rId3" Type="http://schemas.openxmlformats.org/officeDocument/2006/relationships/image" Target="../media/image62.png"/><Relationship Id="rId7" Type="http://schemas.microsoft.com/office/2007/relationships/hdphoto" Target="../media/hdphoto9.wdp"/><Relationship Id="rId12" Type="http://schemas.openxmlformats.org/officeDocument/2006/relationships/image" Target="../media/image68.png"/><Relationship Id="rId17" Type="http://schemas.microsoft.com/office/2007/relationships/hdphoto" Target="../media/hdphoto14.wdp"/><Relationship Id="rId2" Type="http://schemas.openxmlformats.org/officeDocument/2006/relationships/notesSlide" Target="../notesSlides/notesSlide31.xml"/><Relationship Id="rId16" Type="http://schemas.openxmlformats.org/officeDocument/2006/relationships/image" Target="../media/image70.png"/><Relationship Id="rId1" Type="http://schemas.openxmlformats.org/officeDocument/2006/relationships/slideLayout" Target="../slideLayouts/slideLayout1.xml"/><Relationship Id="rId6" Type="http://schemas.openxmlformats.org/officeDocument/2006/relationships/image" Target="../media/image65.png"/><Relationship Id="rId11" Type="http://schemas.microsoft.com/office/2007/relationships/hdphoto" Target="../media/hdphoto11.wdp"/><Relationship Id="rId5" Type="http://schemas.openxmlformats.org/officeDocument/2006/relationships/image" Target="../media/image64.png"/><Relationship Id="rId15" Type="http://schemas.microsoft.com/office/2007/relationships/hdphoto" Target="../media/hdphoto13.wdp"/><Relationship Id="rId10" Type="http://schemas.openxmlformats.org/officeDocument/2006/relationships/image" Target="../media/image67.png"/><Relationship Id="rId4" Type="http://schemas.openxmlformats.org/officeDocument/2006/relationships/image" Target="../media/image63.jpg"/><Relationship Id="rId9" Type="http://schemas.microsoft.com/office/2007/relationships/hdphoto" Target="../media/hdphoto10.wdp"/><Relationship Id="rId14" Type="http://schemas.openxmlformats.org/officeDocument/2006/relationships/image" Target="../media/image69.png"/></Relationships>
</file>

<file path=ppt/slides/_rels/slide33.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71.jpg"/><Relationship Id="rId7"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63.jpg"/><Relationship Id="rId9" Type="http://schemas.openxmlformats.org/officeDocument/2006/relationships/image" Target="../media/image75.gi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7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8.xml"/><Relationship Id="rId1" Type="http://schemas.openxmlformats.org/officeDocument/2006/relationships/slideLayout" Target="../slideLayouts/slideLayout14.xml"/><Relationship Id="rId4" Type="http://schemas.openxmlformats.org/officeDocument/2006/relationships/hyperlink" Target="https://achievethecore.org/category/411/ela-literacy-lessons?filter_cat=1153"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soundcloud.com/unboundedu/fluency-in-elementary-school-david-paige" TargetMode="External"/><Relationship Id="rId2" Type="http://schemas.openxmlformats.org/officeDocument/2006/relationships/notesSlide" Target="../notesSlides/notesSlide49.xml"/><Relationship Id="rId1" Type="http://schemas.openxmlformats.org/officeDocument/2006/relationships/slideLayout" Target="../slideLayouts/slideLayout14.xml"/><Relationship Id="rId6" Type="http://schemas.openxmlformats.org/officeDocument/2006/relationships/hyperlink" Target="https://t.co/pBc76Qxjss" TargetMode="External"/><Relationship Id="rId5" Type="http://schemas.openxmlformats.org/officeDocument/2006/relationships/image" Target="../media/image82.jpeg"/><Relationship Id="rId4" Type="http://schemas.openxmlformats.org/officeDocument/2006/relationships/image" Target="../media/image81.png"/></Relationships>
</file>

<file path=ppt/slides/_rels/slide5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14.xml"/><Relationship Id="rId4" Type="http://schemas.openxmlformats.org/officeDocument/2006/relationships/image" Target="../media/image85.jpg"/></Relationships>
</file>

<file path=ppt/slides/_rels/slide53.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4.xml"/><Relationship Id="rId5" Type="http://schemas.openxmlformats.org/officeDocument/2006/relationships/image" Target="../media/image90.png"/><Relationship Id="rId4" Type="http://schemas.openxmlformats.org/officeDocument/2006/relationships/image" Target="../media/image8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487333" y="0"/>
            <a:ext cx="4656667" cy="3057849"/>
          </a:xfrm>
          <a:prstGeom prst="rect">
            <a:avLst/>
          </a:prstGeom>
        </p:spPr>
      </p:pic>
      <p:sp>
        <p:nvSpPr>
          <p:cNvPr id="2" name="TextBox 1"/>
          <p:cNvSpPr txBox="1"/>
          <p:nvPr/>
        </p:nvSpPr>
        <p:spPr>
          <a:xfrm>
            <a:off x="-2518771" y="5036554"/>
            <a:ext cx="184666" cy="369332"/>
          </a:xfrm>
          <a:prstGeom prst="rect">
            <a:avLst/>
          </a:prstGeom>
          <a:noFill/>
        </p:spPr>
        <p:txBody>
          <a:bodyPr wrap="none" rtlCol="0">
            <a:spAutoFit/>
          </a:bodyPr>
          <a:lstStyle/>
          <a:p>
            <a:endParaRPr lang="en-US" dirty="0"/>
          </a:p>
        </p:txBody>
      </p:sp>
      <p:sp>
        <p:nvSpPr>
          <p:cNvPr id="14" name="Title 13"/>
          <p:cNvSpPr>
            <a:spLocks noGrp="1"/>
          </p:cNvSpPr>
          <p:nvPr>
            <p:ph type="ctrTitle"/>
          </p:nvPr>
        </p:nvSpPr>
        <p:spPr/>
        <p:txBody>
          <a:bodyPr/>
          <a:lstStyle/>
          <a:p>
            <a:r>
              <a:rPr lang="en" dirty="0">
                <a:solidFill>
                  <a:schemeClr val="accent1"/>
                </a:solidFill>
              </a:rPr>
              <a:t>Foundational Skills Mini-Course</a:t>
            </a:r>
            <a:endParaRPr lang="en-US" dirty="0"/>
          </a:p>
        </p:txBody>
      </p:sp>
      <p:sp>
        <p:nvSpPr>
          <p:cNvPr id="15" name="Subtitle 14"/>
          <p:cNvSpPr>
            <a:spLocks noGrp="1"/>
          </p:cNvSpPr>
          <p:nvPr>
            <p:ph type="subTitle" idx="1"/>
          </p:nvPr>
        </p:nvSpPr>
        <p:spPr/>
        <p:txBody>
          <a:bodyPr/>
          <a:lstStyle/>
          <a:p>
            <a:r>
              <a:rPr lang="en-US" dirty="0"/>
              <a:t>Module 6: Practice, Practice, Practice</a:t>
            </a:r>
          </a:p>
        </p:txBody>
      </p:sp>
    </p:spTree>
    <p:extLst>
      <p:ext uri="{BB962C8B-B14F-4D97-AF65-F5344CB8AC3E}">
        <p14:creationId xmlns:p14="http://schemas.microsoft.com/office/powerpoint/2010/main" val="591223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5B114-35CA-494E-BD4D-877A0A549E11}"/>
              </a:ext>
            </a:extLst>
          </p:cNvPr>
          <p:cNvSpPr>
            <a:spLocks noGrp="1"/>
          </p:cNvSpPr>
          <p:nvPr>
            <p:ph type="title"/>
          </p:nvPr>
        </p:nvSpPr>
        <p:spPr>
          <a:xfrm>
            <a:off x="356098" y="306850"/>
            <a:ext cx="8229600" cy="1143000"/>
          </a:xfrm>
        </p:spPr>
        <p:txBody>
          <a:bodyPr/>
          <a:lstStyle/>
          <a:p>
            <a:r>
              <a:rPr lang="en-US" dirty="0"/>
              <a:t>Practice Can Mean </a:t>
            </a:r>
            <a:r>
              <a:rPr lang="en-US" u="sng" dirty="0"/>
              <a:t>Many</a:t>
            </a:r>
            <a:r>
              <a:rPr lang="en-US" dirty="0"/>
              <a:t> Different Things… </a:t>
            </a:r>
          </a:p>
        </p:txBody>
      </p:sp>
      <p:pic>
        <p:nvPicPr>
          <p:cNvPr id="11" name="Picture 10">
            <a:extLst>
              <a:ext uri="{FF2B5EF4-FFF2-40B4-BE49-F238E27FC236}">
                <a16:creationId xmlns:a16="http://schemas.microsoft.com/office/drawing/2014/main" id="{1F8CE3F6-6B1E-4329-8F1F-18E7A5C7095B}"/>
              </a:ext>
            </a:extLst>
          </p:cNvPr>
          <p:cNvPicPr>
            <a:picLocks noChangeAspect="1"/>
          </p:cNvPicPr>
          <p:nvPr/>
        </p:nvPicPr>
        <p:blipFill>
          <a:blip r:embed="rId3"/>
          <a:stretch>
            <a:fillRect/>
          </a:stretch>
        </p:blipFill>
        <p:spPr>
          <a:xfrm>
            <a:off x="752805" y="2031279"/>
            <a:ext cx="1923393" cy="1415327"/>
          </a:xfrm>
          <a:prstGeom prst="rect">
            <a:avLst/>
          </a:prstGeom>
        </p:spPr>
      </p:pic>
      <p:grpSp>
        <p:nvGrpSpPr>
          <p:cNvPr id="12" name="Group 11">
            <a:extLst>
              <a:ext uri="{FF2B5EF4-FFF2-40B4-BE49-F238E27FC236}">
                <a16:creationId xmlns:a16="http://schemas.microsoft.com/office/drawing/2014/main" id="{60DD9A95-FB71-46A6-8864-7D6C738BD4D9}"/>
              </a:ext>
            </a:extLst>
          </p:cNvPr>
          <p:cNvGrpSpPr/>
          <p:nvPr/>
        </p:nvGrpSpPr>
        <p:grpSpPr>
          <a:xfrm>
            <a:off x="1714502" y="1279228"/>
            <a:ext cx="3345439" cy="1135851"/>
            <a:chOff x="6539913" y="3016598"/>
            <a:chExt cx="3119499" cy="1344990"/>
          </a:xfrm>
        </p:grpSpPr>
        <p:pic>
          <p:nvPicPr>
            <p:cNvPr id="13" name="Picture 12" descr="A close up of a logo&#10;&#10;Description generated with very high confidence">
              <a:extLst>
                <a:ext uri="{FF2B5EF4-FFF2-40B4-BE49-F238E27FC236}">
                  <a16:creationId xmlns:a16="http://schemas.microsoft.com/office/drawing/2014/main" id="{5FD7209C-7F2C-4006-8740-89B74909FCF7}"/>
                </a:ext>
              </a:extLst>
            </p:cNvPr>
            <p:cNvPicPr>
              <a:picLocks noChangeAspect="1"/>
            </p:cNvPicPr>
            <p:nvPr/>
          </p:nvPicPr>
          <p:blipFill>
            <a:blip r:embed="rId4"/>
            <a:stretch>
              <a:fillRect/>
            </a:stretch>
          </p:blipFill>
          <p:spPr>
            <a:xfrm>
              <a:off x="6539913" y="3016598"/>
              <a:ext cx="3119499" cy="1344990"/>
            </a:xfrm>
            <a:prstGeom prst="rect">
              <a:avLst/>
            </a:prstGeom>
          </p:spPr>
        </p:pic>
        <p:sp>
          <p:nvSpPr>
            <p:cNvPr id="14" name="TextBox 13">
              <a:extLst>
                <a:ext uri="{FF2B5EF4-FFF2-40B4-BE49-F238E27FC236}">
                  <a16:creationId xmlns:a16="http://schemas.microsoft.com/office/drawing/2014/main" id="{9DD731C8-42BB-4792-A189-545A704C43BD}"/>
                </a:ext>
              </a:extLst>
            </p:cNvPr>
            <p:cNvSpPr txBox="1"/>
            <p:nvPr/>
          </p:nvSpPr>
          <p:spPr>
            <a:xfrm>
              <a:off x="7313697" y="3292003"/>
              <a:ext cx="2160770" cy="777562"/>
            </a:xfrm>
            <a:prstGeom prst="rect">
              <a:avLst/>
            </a:prstGeom>
            <a:noFill/>
          </p:spPr>
          <p:txBody>
            <a:bodyPr wrap="square" rtlCol="0">
              <a:spAutoFit/>
            </a:bodyPr>
            <a:lstStyle/>
            <a:p>
              <a:r>
                <a:rPr lang="en-US" sz="1800" dirty="0">
                  <a:latin typeface="Lucida Sans" panose="020B0602030504020204" pitchFamily="34" charset="0"/>
                </a:rPr>
                <a:t>/s/ /l/ </a:t>
              </a:r>
              <a:r>
                <a:rPr lang="en-US" sz="1800" b="1" dirty="0">
                  <a:solidFill>
                    <a:schemeClr val="accent2"/>
                  </a:solidFill>
                </a:rPr>
                <a:t>/</a:t>
              </a:r>
              <a:r>
                <a:rPr lang="en-US" sz="1800" b="1" dirty="0" err="1">
                  <a:solidFill>
                    <a:schemeClr val="accent2"/>
                  </a:solidFill>
                </a:rPr>
                <a:t>ee</a:t>
              </a:r>
              <a:r>
                <a:rPr lang="en-US" sz="1800" b="1" dirty="0">
                  <a:solidFill>
                    <a:schemeClr val="accent2"/>
                  </a:solidFill>
                </a:rPr>
                <a:t>/  </a:t>
              </a:r>
              <a:r>
                <a:rPr lang="en-US" sz="1800" dirty="0">
                  <a:latin typeface="Lucida Sans" panose="020B0602030504020204" pitchFamily="34" charset="0"/>
                </a:rPr>
                <a:t>/p/</a:t>
              </a:r>
              <a:endParaRPr lang="en-US" sz="1400" dirty="0">
                <a:latin typeface="Lucida Sans" panose="020B0602030504020204" pitchFamily="34" charset="0"/>
              </a:endParaRPr>
            </a:p>
            <a:p>
              <a:endParaRPr lang="en-US" dirty="0"/>
            </a:p>
          </p:txBody>
        </p:sp>
      </p:grpSp>
      <p:sp>
        <p:nvSpPr>
          <p:cNvPr id="15" name="Title 1">
            <a:extLst>
              <a:ext uri="{FF2B5EF4-FFF2-40B4-BE49-F238E27FC236}">
                <a16:creationId xmlns:a16="http://schemas.microsoft.com/office/drawing/2014/main" id="{ABEE941A-DB12-4C60-92A1-089898558062}"/>
              </a:ext>
            </a:extLst>
          </p:cNvPr>
          <p:cNvSpPr txBox="1">
            <a:spLocks/>
          </p:cNvSpPr>
          <p:nvPr/>
        </p:nvSpPr>
        <p:spPr>
          <a:xfrm>
            <a:off x="1216850" y="3166790"/>
            <a:ext cx="995301" cy="114300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r>
              <a:rPr lang="en-US" sz="2200" b="1" dirty="0">
                <a:solidFill>
                  <a:schemeClr val="accent2"/>
                </a:solidFill>
              </a:rPr>
              <a:t>Oral </a:t>
            </a:r>
          </a:p>
        </p:txBody>
      </p:sp>
      <p:pic>
        <p:nvPicPr>
          <p:cNvPr id="16" name="Picture 15">
            <a:extLst>
              <a:ext uri="{FF2B5EF4-FFF2-40B4-BE49-F238E27FC236}">
                <a16:creationId xmlns:a16="http://schemas.microsoft.com/office/drawing/2014/main" id="{19A10036-F534-4156-900F-289CB0F1ABF7}"/>
              </a:ext>
            </a:extLst>
          </p:cNvPr>
          <p:cNvPicPr>
            <a:picLocks noChangeAspect="1"/>
          </p:cNvPicPr>
          <p:nvPr/>
        </p:nvPicPr>
        <p:blipFill>
          <a:blip r:embed="rId5"/>
          <a:stretch>
            <a:fillRect/>
          </a:stretch>
        </p:blipFill>
        <p:spPr>
          <a:xfrm>
            <a:off x="4972119" y="1330365"/>
            <a:ext cx="3895468" cy="2260552"/>
          </a:xfrm>
          <a:prstGeom prst="rect">
            <a:avLst/>
          </a:prstGeom>
        </p:spPr>
      </p:pic>
      <p:sp>
        <p:nvSpPr>
          <p:cNvPr id="17" name="TextBox 16">
            <a:extLst>
              <a:ext uri="{FF2B5EF4-FFF2-40B4-BE49-F238E27FC236}">
                <a16:creationId xmlns:a16="http://schemas.microsoft.com/office/drawing/2014/main" id="{647C196B-DB8F-4DFB-8D74-68767DC2E5C7}"/>
              </a:ext>
            </a:extLst>
          </p:cNvPr>
          <p:cNvSpPr txBox="1"/>
          <p:nvPr/>
        </p:nvSpPr>
        <p:spPr>
          <a:xfrm>
            <a:off x="7775691" y="1663668"/>
            <a:ext cx="662037" cy="461665"/>
          </a:xfrm>
          <a:prstGeom prst="rect">
            <a:avLst/>
          </a:prstGeom>
          <a:solidFill>
            <a:schemeClr val="bg1"/>
          </a:solidFill>
        </p:spPr>
        <p:txBody>
          <a:bodyPr wrap="square" rtlCol="0">
            <a:spAutoFit/>
          </a:bodyPr>
          <a:lstStyle/>
          <a:p>
            <a:pPr algn="ctr"/>
            <a:r>
              <a:rPr lang="en-US" sz="2400" b="1" dirty="0">
                <a:solidFill>
                  <a:schemeClr val="accent2"/>
                </a:solidFill>
                <a:latin typeface="Century Gothic" panose="020B0502020202020204" pitchFamily="34" charset="0"/>
              </a:rPr>
              <a:t>ee</a:t>
            </a:r>
          </a:p>
        </p:txBody>
      </p:sp>
      <p:sp>
        <p:nvSpPr>
          <p:cNvPr id="18" name="Title 1">
            <a:extLst>
              <a:ext uri="{FF2B5EF4-FFF2-40B4-BE49-F238E27FC236}">
                <a16:creationId xmlns:a16="http://schemas.microsoft.com/office/drawing/2014/main" id="{63763425-236C-43A7-BA4D-B032627BAD43}"/>
              </a:ext>
            </a:extLst>
          </p:cNvPr>
          <p:cNvSpPr txBox="1">
            <a:spLocks/>
          </p:cNvSpPr>
          <p:nvPr/>
        </p:nvSpPr>
        <p:spPr>
          <a:xfrm>
            <a:off x="5059941" y="2969125"/>
            <a:ext cx="3903450" cy="114300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r>
              <a:rPr lang="en-US" sz="2200" b="1" dirty="0">
                <a:solidFill>
                  <a:schemeClr val="accent2"/>
                </a:solidFill>
              </a:rPr>
              <a:t>Games/Movement/Songs</a:t>
            </a:r>
          </a:p>
        </p:txBody>
      </p:sp>
      <p:grpSp>
        <p:nvGrpSpPr>
          <p:cNvPr id="35" name="Group 34">
            <a:extLst>
              <a:ext uri="{FF2B5EF4-FFF2-40B4-BE49-F238E27FC236}">
                <a16:creationId xmlns:a16="http://schemas.microsoft.com/office/drawing/2014/main" id="{09C3DC4E-E915-4A87-899A-D74300A7835C}"/>
              </a:ext>
            </a:extLst>
          </p:cNvPr>
          <p:cNvGrpSpPr/>
          <p:nvPr/>
        </p:nvGrpSpPr>
        <p:grpSpPr>
          <a:xfrm>
            <a:off x="2676196" y="4271702"/>
            <a:ext cx="3179106" cy="2198365"/>
            <a:chOff x="1941170" y="3756869"/>
            <a:chExt cx="3179106" cy="2198365"/>
          </a:xfrm>
        </p:grpSpPr>
        <p:pic>
          <p:nvPicPr>
            <p:cNvPr id="19" name="Picture 18">
              <a:extLst>
                <a:ext uri="{FF2B5EF4-FFF2-40B4-BE49-F238E27FC236}">
                  <a16:creationId xmlns:a16="http://schemas.microsoft.com/office/drawing/2014/main" id="{223178A1-8097-47BE-902D-DD380A7E55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9809" y="3756869"/>
              <a:ext cx="2145175" cy="1143000"/>
            </a:xfrm>
            <a:prstGeom prst="rect">
              <a:avLst/>
            </a:prstGeom>
          </p:spPr>
        </p:pic>
        <p:sp>
          <p:nvSpPr>
            <p:cNvPr id="20" name="TextBox 19">
              <a:extLst>
                <a:ext uri="{FF2B5EF4-FFF2-40B4-BE49-F238E27FC236}">
                  <a16:creationId xmlns:a16="http://schemas.microsoft.com/office/drawing/2014/main" id="{8171EEE0-D39C-4DD5-BF82-E0CEF918562F}"/>
                </a:ext>
              </a:extLst>
            </p:cNvPr>
            <p:cNvSpPr txBox="1"/>
            <p:nvPr/>
          </p:nvSpPr>
          <p:spPr>
            <a:xfrm>
              <a:off x="2045898" y="4162021"/>
              <a:ext cx="3074378" cy="523220"/>
            </a:xfrm>
            <a:prstGeom prst="rect">
              <a:avLst/>
            </a:prstGeom>
            <a:noFill/>
          </p:spPr>
          <p:txBody>
            <a:bodyPr wrap="square" rtlCol="0">
              <a:spAutoFit/>
            </a:bodyPr>
            <a:lstStyle/>
            <a:p>
              <a:r>
                <a:rPr lang="en-US" sz="2000" b="1" dirty="0">
                  <a:latin typeface="Century Gothic" panose="020B0502020202020204" pitchFamily="34" charset="0"/>
                  <a:cs typeface="Calibri" panose="020F0502020204030204" pitchFamily="34" charset="0"/>
                </a:rPr>
                <a:t>Dan sees a bee</a:t>
              </a:r>
              <a:r>
                <a:rPr lang="en-US" sz="2800" b="1" dirty="0">
                  <a:latin typeface="Century Gothic" panose="020B0502020202020204" pitchFamily="34" charset="0"/>
                  <a:cs typeface="Calibri" panose="020F0502020204030204" pitchFamily="34" charset="0"/>
                </a:rPr>
                <a:t>.</a:t>
              </a:r>
            </a:p>
          </p:txBody>
        </p:sp>
        <p:pic>
          <p:nvPicPr>
            <p:cNvPr id="21" name="Picture 20" descr="A picture containing clipart&#10;&#10;Description generated with very high confidence">
              <a:extLst>
                <a:ext uri="{FF2B5EF4-FFF2-40B4-BE49-F238E27FC236}">
                  <a16:creationId xmlns:a16="http://schemas.microsoft.com/office/drawing/2014/main" id="{65F3BB68-52CD-495F-B8ED-74E3A7503014}"/>
                </a:ext>
              </a:extLst>
            </p:cNvPr>
            <p:cNvPicPr>
              <a:picLocks noChangeAspect="1"/>
            </p:cNvPicPr>
            <p:nvPr/>
          </p:nvPicPr>
          <p:blipFill>
            <a:blip r:embed="rId7"/>
            <a:stretch>
              <a:fillRect/>
            </a:stretch>
          </p:blipFill>
          <p:spPr>
            <a:xfrm>
              <a:off x="2887722" y="3816427"/>
              <a:ext cx="538307" cy="547646"/>
            </a:xfrm>
            <a:prstGeom prst="rect">
              <a:avLst/>
            </a:prstGeom>
          </p:spPr>
        </p:pic>
        <p:sp>
          <p:nvSpPr>
            <p:cNvPr id="22" name="Title 1">
              <a:extLst>
                <a:ext uri="{FF2B5EF4-FFF2-40B4-BE49-F238E27FC236}">
                  <a16:creationId xmlns:a16="http://schemas.microsoft.com/office/drawing/2014/main" id="{EF4B5271-A55D-4BE7-A83A-61CEB8CDAC9B}"/>
                </a:ext>
              </a:extLst>
            </p:cNvPr>
            <p:cNvSpPr txBox="1">
              <a:spLocks/>
            </p:cNvSpPr>
            <p:nvPr/>
          </p:nvSpPr>
          <p:spPr>
            <a:xfrm>
              <a:off x="1941170" y="4812234"/>
              <a:ext cx="2390226" cy="114300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pPr algn="ctr"/>
              <a:r>
                <a:rPr lang="en-US" sz="2000" b="1" dirty="0">
                  <a:solidFill>
                    <a:schemeClr val="accent2"/>
                  </a:solidFill>
                </a:rPr>
                <a:t>Decodable Readers</a:t>
              </a:r>
            </a:p>
          </p:txBody>
        </p:sp>
      </p:grpSp>
      <p:pic>
        <p:nvPicPr>
          <p:cNvPr id="23" name="Picture 22">
            <a:extLst>
              <a:ext uri="{FF2B5EF4-FFF2-40B4-BE49-F238E27FC236}">
                <a16:creationId xmlns:a16="http://schemas.microsoft.com/office/drawing/2014/main" id="{140EB1FB-8700-40D1-9FD6-D5CBADD27569}"/>
              </a:ext>
            </a:extLst>
          </p:cNvPr>
          <p:cNvPicPr>
            <a:picLocks noChangeAspect="1"/>
          </p:cNvPicPr>
          <p:nvPr/>
        </p:nvPicPr>
        <p:blipFill rotWithShape="1">
          <a:blip r:embed="rId8"/>
          <a:srcRect t="23491" b="7583"/>
          <a:stretch/>
        </p:blipFill>
        <p:spPr>
          <a:xfrm>
            <a:off x="5285522" y="4026321"/>
            <a:ext cx="1701332" cy="1567148"/>
          </a:xfrm>
          <a:prstGeom prst="rect">
            <a:avLst/>
          </a:prstGeom>
        </p:spPr>
      </p:pic>
      <p:sp>
        <p:nvSpPr>
          <p:cNvPr id="24" name="Title 1">
            <a:extLst>
              <a:ext uri="{FF2B5EF4-FFF2-40B4-BE49-F238E27FC236}">
                <a16:creationId xmlns:a16="http://schemas.microsoft.com/office/drawing/2014/main" id="{C5ACBA0C-D2A5-46B9-BFEE-41E7244FDC72}"/>
              </a:ext>
            </a:extLst>
          </p:cNvPr>
          <p:cNvSpPr txBox="1">
            <a:spLocks/>
          </p:cNvSpPr>
          <p:nvPr/>
        </p:nvSpPr>
        <p:spPr>
          <a:xfrm>
            <a:off x="6283861" y="5631669"/>
            <a:ext cx="1976346" cy="726858"/>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r>
              <a:rPr lang="en-US" sz="2200" b="1" dirty="0">
                <a:solidFill>
                  <a:schemeClr val="accent2"/>
                </a:solidFill>
              </a:rPr>
              <a:t>Encoding</a:t>
            </a:r>
          </a:p>
        </p:txBody>
      </p:sp>
      <p:grpSp>
        <p:nvGrpSpPr>
          <p:cNvPr id="29" name="Group 28">
            <a:extLst>
              <a:ext uri="{FF2B5EF4-FFF2-40B4-BE49-F238E27FC236}">
                <a16:creationId xmlns:a16="http://schemas.microsoft.com/office/drawing/2014/main" id="{7EEFEB93-EC11-4004-AD43-34730F3C51FD}"/>
              </a:ext>
            </a:extLst>
          </p:cNvPr>
          <p:cNvGrpSpPr/>
          <p:nvPr/>
        </p:nvGrpSpPr>
        <p:grpSpPr>
          <a:xfrm>
            <a:off x="6979769" y="4171485"/>
            <a:ext cx="2035894" cy="1595156"/>
            <a:chOff x="5739055" y="3451851"/>
            <a:chExt cx="2035894" cy="1595156"/>
          </a:xfrm>
        </p:grpSpPr>
        <p:pic>
          <p:nvPicPr>
            <p:cNvPr id="25" name="Picture 24" descr="A screenshot of a cell phone&#10;&#10;Description generated with very high confidence">
              <a:extLst>
                <a:ext uri="{FF2B5EF4-FFF2-40B4-BE49-F238E27FC236}">
                  <a16:creationId xmlns:a16="http://schemas.microsoft.com/office/drawing/2014/main" id="{2BE526F8-A891-4CF9-8256-55FD507D3167}"/>
                </a:ext>
              </a:extLst>
            </p:cNvPr>
            <p:cNvPicPr>
              <a:picLocks noChangeAspect="1"/>
            </p:cNvPicPr>
            <p:nvPr/>
          </p:nvPicPr>
          <p:blipFill rotWithShape="1">
            <a:blip r:embed="rId9"/>
            <a:srcRect l="9532" t="19865" r="12969" b="19413"/>
            <a:stretch/>
          </p:blipFill>
          <p:spPr>
            <a:xfrm>
              <a:off x="5739055" y="3451851"/>
              <a:ext cx="2035894" cy="1595156"/>
            </a:xfrm>
            <a:prstGeom prst="rect">
              <a:avLst/>
            </a:prstGeom>
          </p:spPr>
        </p:pic>
        <p:pic>
          <p:nvPicPr>
            <p:cNvPr id="26" name="Picture 25">
              <a:extLst>
                <a:ext uri="{FF2B5EF4-FFF2-40B4-BE49-F238E27FC236}">
                  <a16:creationId xmlns:a16="http://schemas.microsoft.com/office/drawing/2014/main" id="{F7CC9F01-E7DD-4C7F-97A8-2CC54E16D9AF}"/>
                </a:ext>
              </a:extLst>
            </p:cNvPr>
            <p:cNvPicPr>
              <a:picLocks noChangeAspect="1"/>
            </p:cNvPicPr>
            <p:nvPr/>
          </p:nvPicPr>
          <p:blipFill>
            <a:blip r:embed="rId10">
              <a:duotone>
                <a:schemeClr val="accent5">
                  <a:shade val="45000"/>
                  <a:satMod val="135000"/>
                </a:schemeClr>
                <a:prstClr val="white"/>
              </a:duotone>
              <a:extLst>
                <a:ext uri="{BEBA8EAE-BF5A-486C-A8C5-ECC9F3942E4B}">
                  <a14:imgProps xmlns:a14="http://schemas.microsoft.com/office/drawing/2010/main">
                    <a14:imgLayer r:embed="rId11">
                      <a14:imgEffect>
                        <a14:backgroundRemoval t="9322" b="89831" l="8534" r="89934">
                          <a14:foregroundMark x1="8534" y1="57627" x2="8534" y2="57627"/>
                          <a14:foregroundMark x1="33479" y1="49153" x2="33479" y2="49153"/>
                          <a14:foregroundMark x1="59956" y1="57627" x2="59956" y2="57627"/>
                          <a14:foregroundMark x1="85120" y1="47458" x2="85120" y2="47458"/>
                        </a14:backgroundRemoval>
                      </a14:imgEffect>
                    </a14:imgLayer>
                  </a14:imgProps>
                </a:ext>
              </a:extLst>
            </a:blip>
            <a:stretch>
              <a:fillRect/>
            </a:stretch>
          </p:blipFill>
          <p:spPr>
            <a:xfrm>
              <a:off x="5984604" y="3530991"/>
              <a:ext cx="1457460" cy="376324"/>
            </a:xfrm>
            <a:prstGeom prst="rect">
              <a:avLst/>
            </a:prstGeom>
          </p:spPr>
        </p:pic>
        <p:pic>
          <p:nvPicPr>
            <p:cNvPr id="27" name="Picture 26">
              <a:extLst>
                <a:ext uri="{FF2B5EF4-FFF2-40B4-BE49-F238E27FC236}">
                  <a16:creationId xmlns:a16="http://schemas.microsoft.com/office/drawing/2014/main" id="{88F7CF9B-E534-431B-AD8A-32CC037D4003}"/>
                </a:ext>
              </a:extLst>
            </p:cNvPr>
            <p:cNvPicPr>
              <a:picLocks noChangeAspect="1"/>
            </p:cNvPicPr>
            <p:nvPr/>
          </p:nvPicPr>
          <p:blipFill>
            <a:blip r:embed="rId12">
              <a:duotone>
                <a:schemeClr val="accent5">
                  <a:shade val="45000"/>
                  <a:satMod val="135000"/>
                </a:schemeClr>
                <a:prstClr val="white"/>
              </a:duotone>
              <a:extLst>
                <a:ext uri="{BEBA8EAE-BF5A-486C-A8C5-ECC9F3942E4B}">
                  <a14:imgProps xmlns:a14="http://schemas.microsoft.com/office/drawing/2010/main">
                    <a14:imgLayer r:embed="rId13">
                      <a14:imgEffect>
                        <a14:backgroundRemoval t="9836" b="89344" l="9917" r="96694">
                          <a14:foregroundMark x1="74380" y1="45902" x2="74380" y2="45902"/>
                          <a14:foregroundMark x1="84298" y1="50000" x2="84298" y2="50000"/>
                          <a14:foregroundMark x1="96694" y1="36066" x2="96694" y2="36066"/>
                        </a14:backgroundRemoval>
                      </a14:imgEffect>
                    </a14:imgLayer>
                  </a14:imgProps>
                </a:ext>
              </a:extLst>
            </a:blip>
            <a:stretch>
              <a:fillRect/>
            </a:stretch>
          </p:blipFill>
          <p:spPr>
            <a:xfrm>
              <a:off x="5894427" y="4184316"/>
              <a:ext cx="926215" cy="466935"/>
            </a:xfrm>
            <a:prstGeom prst="rect">
              <a:avLst/>
            </a:prstGeom>
          </p:spPr>
        </p:pic>
        <p:pic>
          <p:nvPicPr>
            <p:cNvPr id="28" name="Picture 27">
              <a:extLst>
                <a:ext uri="{FF2B5EF4-FFF2-40B4-BE49-F238E27FC236}">
                  <a16:creationId xmlns:a16="http://schemas.microsoft.com/office/drawing/2014/main" id="{F87872EB-BC33-48CA-821A-0E5304AA109A}"/>
                </a:ext>
              </a:extLst>
            </p:cNvPr>
            <p:cNvPicPr>
              <a:picLocks noChangeAspect="1"/>
            </p:cNvPicPr>
            <p:nvPr/>
          </p:nvPicPr>
          <p:blipFill>
            <a:blip r:embed="rId14">
              <a:duotone>
                <a:schemeClr val="accent5">
                  <a:shade val="45000"/>
                  <a:satMod val="135000"/>
                </a:schemeClr>
                <a:prstClr val="white"/>
              </a:duotone>
              <a:extLst>
                <a:ext uri="{BEBA8EAE-BF5A-486C-A8C5-ECC9F3942E4B}">
                  <a14:imgProps xmlns:a14="http://schemas.microsoft.com/office/drawing/2010/main">
                    <a14:imgLayer r:embed="rId15">
                      <a14:imgEffect>
                        <a14:backgroundRemoval t="4425" b="92478" l="6569" r="94161">
                          <a14:foregroundMark x1="44161" y1="16372" x2="44161" y2="16372"/>
                          <a14:foregroundMark x1="48905" y1="9735" x2="48905" y2="9735"/>
                          <a14:foregroundMark x1="63504" y1="7965" x2="63504" y2="7965"/>
                          <a14:foregroundMark x1="90876" y1="30531" x2="90876" y2="30531"/>
                          <a14:foregroundMark x1="94161" y1="37611" x2="94161" y2="37611"/>
                          <a14:foregroundMark x1="92336" y1="27434" x2="92336" y2="27434"/>
                          <a14:foregroundMark x1="94161" y1="26106" x2="94161" y2="26106"/>
                          <a14:foregroundMark x1="32117" y1="4867" x2="32117" y2="4867"/>
                          <a14:foregroundMark x1="7664" y1="54425" x2="7664" y2="54425"/>
                          <a14:foregroundMark x1="45255" y1="90708" x2="45255" y2="90708"/>
                          <a14:foregroundMark x1="58759" y1="91150" x2="58759" y2="91150"/>
                          <a14:foregroundMark x1="59124" y1="92478" x2="59124" y2="92478"/>
                        </a14:backgroundRemoval>
                      </a14:imgEffect>
                    </a14:imgLayer>
                  </a14:imgProps>
                </a:ext>
              </a:extLst>
            </a:blip>
            <a:stretch>
              <a:fillRect/>
            </a:stretch>
          </p:blipFill>
          <p:spPr>
            <a:xfrm>
              <a:off x="6834523" y="4059954"/>
              <a:ext cx="940426" cy="775680"/>
            </a:xfrm>
            <a:prstGeom prst="rect">
              <a:avLst/>
            </a:prstGeom>
          </p:spPr>
        </p:pic>
      </p:grpSp>
      <p:pic>
        <p:nvPicPr>
          <p:cNvPr id="37" name="Picture 36">
            <a:extLst>
              <a:ext uri="{FF2B5EF4-FFF2-40B4-BE49-F238E27FC236}">
                <a16:creationId xmlns:a16="http://schemas.microsoft.com/office/drawing/2014/main" id="{45886DF9-C91A-4F2F-9551-29F78CBA74EB}"/>
              </a:ext>
            </a:extLst>
          </p:cNvPr>
          <p:cNvPicPr>
            <a:picLocks noChangeAspect="1"/>
          </p:cNvPicPr>
          <p:nvPr/>
        </p:nvPicPr>
        <p:blipFill>
          <a:blip r:embed="rId16"/>
          <a:stretch>
            <a:fillRect/>
          </a:stretch>
        </p:blipFill>
        <p:spPr>
          <a:xfrm>
            <a:off x="356098" y="4048537"/>
            <a:ext cx="2229307" cy="1583132"/>
          </a:xfrm>
          <a:prstGeom prst="rect">
            <a:avLst/>
          </a:prstGeom>
        </p:spPr>
      </p:pic>
      <p:sp>
        <p:nvSpPr>
          <p:cNvPr id="38" name="Title 1">
            <a:extLst>
              <a:ext uri="{FF2B5EF4-FFF2-40B4-BE49-F238E27FC236}">
                <a16:creationId xmlns:a16="http://schemas.microsoft.com/office/drawing/2014/main" id="{72078A51-CB34-4282-B6D7-D8535BE81348}"/>
              </a:ext>
            </a:extLst>
          </p:cNvPr>
          <p:cNvSpPr txBox="1">
            <a:spLocks/>
          </p:cNvSpPr>
          <p:nvPr/>
        </p:nvSpPr>
        <p:spPr>
          <a:xfrm>
            <a:off x="199439" y="5414702"/>
            <a:ext cx="2521062" cy="114300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pPr algn="ctr"/>
            <a:r>
              <a:rPr lang="en-US" sz="2000" b="1" dirty="0">
                <a:solidFill>
                  <a:schemeClr val="accent2"/>
                </a:solidFill>
              </a:rPr>
              <a:t>Decoding Words or Sentences</a:t>
            </a:r>
          </a:p>
        </p:txBody>
      </p:sp>
      <p:sp>
        <p:nvSpPr>
          <p:cNvPr id="30" name="TextBox 29">
            <a:extLst>
              <a:ext uri="{FF2B5EF4-FFF2-40B4-BE49-F238E27FC236}">
                <a16:creationId xmlns:a16="http://schemas.microsoft.com/office/drawing/2014/main" id="{3B7089C8-4CB4-491C-8D54-7A450095AA6A}"/>
              </a:ext>
            </a:extLst>
          </p:cNvPr>
          <p:cNvSpPr txBox="1"/>
          <p:nvPr/>
        </p:nvSpPr>
        <p:spPr>
          <a:xfrm>
            <a:off x="5333959" y="1657926"/>
            <a:ext cx="662037" cy="461665"/>
          </a:xfrm>
          <a:prstGeom prst="rect">
            <a:avLst/>
          </a:prstGeom>
          <a:solidFill>
            <a:schemeClr val="bg1"/>
          </a:solidFill>
        </p:spPr>
        <p:txBody>
          <a:bodyPr wrap="square" rtlCol="0">
            <a:spAutoFit/>
          </a:bodyPr>
          <a:lstStyle/>
          <a:p>
            <a:pPr algn="ctr"/>
            <a:r>
              <a:rPr lang="en-US" sz="2400" b="1" dirty="0">
                <a:solidFill>
                  <a:schemeClr val="accent2"/>
                </a:solidFill>
                <a:latin typeface="Century Gothic" panose="020B0502020202020204" pitchFamily="34" charset="0"/>
              </a:rPr>
              <a:t>t</a:t>
            </a:r>
          </a:p>
        </p:txBody>
      </p:sp>
      <p:sp>
        <p:nvSpPr>
          <p:cNvPr id="31" name="TextBox 30">
            <a:extLst>
              <a:ext uri="{FF2B5EF4-FFF2-40B4-BE49-F238E27FC236}">
                <a16:creationId xmlns:a16="http://schemas.microsoft.com/office/drawing/2014/main" id="{52C51E9F-1D9B-46AA-AC67-C575ADD92DE2}"/>
              </a:ext>
            </a:extLst>
          </p:cNvPr>
          <p:cNvSpPr txBox="1"/>
          <p:nvPr/>
        </p:nvSpPr>
        <p:spPr>
          <a:xfrm>
            <a:off x="6554825" y="1664439"/>
            <a:ext cx="662037" cy="461665"/>
          </a:xfrm>
          <a:prstGeom prst="rect">
            <a:avLst/>
          </a:prstGeom>
          <a:solidFill>
            <a:schemeClr val="bg1"/>
          </a:solidFill>
        </p:spPr>
        <p:txBody>
          <a:bodyPr wrap="square" rtlCol="0">
            <a:spAutoFit/>
          </a:bodyPr>
          <a:lstStyle/>
          <a:p>
            <a:pPr algn="ctr"/>
            <a:r>
              <a:rPr lang="en-US" sz="2400" b="1" dirty="0">
                <a:solidFill>
                  <a:schemeClr val="accent2"/>
                </a:solidFill>
                <a:latin typeface="Century Gothic" panose="020B0502020202020204" pitchFamily="34" charset="0"/>
              </a:rPr>
              <a:t>r</a:t>
            </a:r>
          </a:p>
        </p:txBody>
      </p:sp>
    </p:spTree>
    <p:extLst>
      <p:ext uri="{BB962C8B-B14F-4D97-AF65-F5344CB8AC3E}">
        <p14:creationId xmlns:p14="http://schemas.microsoft.com/office/powerpoint/2010/main" val="944832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sp>
        <p:nvSpPr>
          <p:cNvPr id="4" name="Shape 1413"/>
          <p:cNvSpPr txBox="1">
            <a:spLocks noGrp="1"/>
          </p:cNvSpPr>
          <p:nvPr>
            <p:ph type="title"/>
          </p:nvPr>
        </p:nvSpPr>
        <p:spPr>
          <a:xfrm>
            <a:off x="325646" y="368549"/>
            <a:ext cx="8577722" cy="857251"/>
          </a:xfrm>
          <a:prstGeom prst="rect">
            <a:avLst/>
          </a:prstGeom>
          <a:noFill/>
          <a:ln>
            <a:noFill/>
          </a:ln>
        </p:spPr>
        <p:txBody>
          <a:bodyPr lIns="91425" tIns="91425" rIns="91425" bIns="91425" anchor="ctr" anchorCtr="0">
            <a:noAutofit/>
          </a:bodyPr>
          <a:lstStyle/>
          <a:p>
            <a:pPr>
              <a:buSzPct val="25000"/>
            </a:pPr>
            <a:br>
              <a:rPr lang="en" dirty="0">
                <a:solidFill>
                  <a:srgbClr val="50524F"/>
                </a:solidFill>
              </a:rPr>
            </a:br>
            <a:r>
              <a:rPr lang="en" dirty="0">
                <a:solidFill>
                  <a:srgbClr val="50524F"/>
                </a:solidFill>
              </a:rPr>
              <a:t>Can Be IN and OUT of Context: </a:t>
            </a:r>
            <a:br>
              <a:rPr lang="en" dirty="0">
                <a:solidFill>
                  <a:srgbClr val="50524F"/>
                </a:solidFill>
              </a:rPr>
            </a:br>
            <a:endParaRPr lang="en" dirty="0">
              <a:solidFill>
                <a:srgbClr val="50524F"/>
              </a:solidFill>
            </a:endParaRPr>
          </a:p>
        </p:txBody>
      </p:sp>
      <p:pic>
        <p:nvPicPr>
          <p:cNvPr id="3" name="Picture 2"/>
          <p:cNvPicPr>
            <a:picLocks noChangeAspect="1"/>
          </p:cNvPicPr>
          <p:nvPr/>
        </p:nvPicPr>
        <p:blipFill>
          <a:blip r:embed="rId3"/>
          <a:stretch>
            <a:fillRect/>
          </a:stretch>
        </p:blipFill>
        <p:spPr>
          <a:xfrm>
            <a:off x="5069307" y="1457710"/>
            <a:ext cx="3433575" cy="203131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p:cNvPicPr>
            <a:picLocks noChangeAspect="1"/>
          </p:cNvPicPr>
          <p:nvPr/>
        </p:nvPicPr>
        <p:blipFill>
          <a:blip r:embed="rId4"/>
          <a:stretch>
            <a:fillRect/>
          </a:stretch>
        </p:blipFill>
        <p:spPr>
          <a:xfrm>
            <a:off x="576325" y="1457710"/>
            <a:ext cx="3519777" cy="203131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a:extLst>
              <a:ext uri="{FF2B5EF4-FFF2-40B4-BE49-F238E27FC236}">
                <a16:creationId xmlns:a16="http://schemas.microsoft.com/office/drawing/2014/main" id="{2160B0BF-3D8A-4964-B7BC-13C5B3DF5C60}"/>
              </a:ext>
            </a:extLst>
          </p:cNvPr>
          <p:cNvPicPr>
            <a:picLocks noChangeAspect="1"/>
          </p:cNvPicPr>
          <p:nvPr/>
        </p:nvPicPr>
        <p:blipFill>
          <a:blip r:embed="rId5"/>
          <a:stretch>
            <a:fillRect/>
          </a:stretch>
        </p:blipFill>
        <p:spPr>
          <a:xfrm rot="20764706">
            <a:off x="6096030" y="3355863"/>
            <a:ext cx="2015816" cy="255050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a:extLst>
              <a:ext uri="{FF2B5EF4-FFF2-40B4-BE49-F238E27FC236}">
                <a16:creationId xmlns:a16="http://schemas.microsoft.com/office/drawing/2014/main" id="{80EFA94E-B46B-4D09-A66A-9B30838B7882}"/>
              </a:ext>
            </a:extLst>
          </p:cNvPr>
          <p:cNvPicPr>
            <a:picLocks noChangeAspect="1"/>
          </p:cNvPicPr>
          <p:nvPr/>
        </p:nvPicPr>
        <p:blipFill>
          <a:blip r:embed="rId6"/>
          <a:stretch>
            <a:fillRect/>
          </a:stretch>
        </p:blipFill>
        <p:spPr>
          <a:xfrm rot="20643921">
            <a:off x="1889641" y="3574852"/>
            <a:ext cx="1886692" cy="24271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534890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4B044-5C9E-4252-A5D4-1457BBD59DCD}"/>
              </a:ext>
            </a:extLst>
          </p:cNvPr>
          <p:cNvSpPr>
            <a:spLocks noGrp="1"/>
          </p:cNvSpPr>
          <p:nvPr>
            <p:ph type="title"/>
          </p:nvPr>
        </p:nvSpPr>
        <p:spPr>
          <a:xfrm>
            <a:off x="341375" y="339409"/>
            <a:ext cx="8557256" cy="1143000"/>
          </a:xfrm>
        </p:spPr>
        <p:txBody>
          <a:bodyPr/>
          <a:lstStyle/>
          <a:p>
            <a:r>
              <a:rPr lang="en-US" dirty="0"/>
              <a:t>…and Can Vary in Classroom Structure! </a:t>
            </a:r>
          </a:p>
        </p:txBody>
      </p:sp>
      <p:pic>
        <p:nvPicPr>
          <p:cNvPr id="4" name="Picture 3">
            <a:extLst>
              <a:ext uri="{FF2B5EF4-FFF2-40B4-BE49-F238E27FC236}">
                <a16:creationId xmlns:a16="http://schemas.microsoft.com/office/drawing/2014/main" id="{BC044345-3440-49A4-997B-047DD4C139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5797" y="1663660"/>
            <a:ext cx="1671003" cy="1656382"/>
          </a:xfrm>
          <a:prstGeom prst="rect">
            <a:avLst/>
          </a:prstGeom>
        </p:spPr>
      </p:pic>
      <p:pic>
        <p:nvPicPr>
          <p:cNvPr id="5" name="Picture 4">
            <a:extLst>
              <a:ext uri="{FF2B5EF4-FFF2-40B4-BE49-F238E27FC236}">
                <a16:creationId xmlns:a16="http://schemas.microsoft.com/office/drawing/2014/main" id="{3685A339-6D3A-4501-B2D5-26E6191DF2C2}"/>
              </a:ext>
            </a:extLst>
          </p:cNvPr>
          <p:cNvPicPr>
            <a:picLocks noChangeAspect="1"/>
          </p:cNvPicPr>
          <p:nvPr/>
        </p:nvPicPr>
        <p:blipFill>
          <a:blip r:embed="rId4"/>
          <a:stretch>
            <a:fillRect/>
          </a:stretch>
        </p:blipFill>
        <p:spPr>
          <a:xfrm>
            <a:off x="3883647" y="4144871"/>
            <a:ext cx="1472712" cy="2079123"/>
          </a:xfrm>
          <a:prstGeom prst="rect">
            <a:avLst/>
          </a:prstGeom>
        </p:spPr>
      </p:pic>
      <p:grpSp>
        <p:nvGrpSpPr>
          <p:cNvPr id="6" name="Group 5">
            <a:extLst>
              <a:ext uri="{FF2B5EF4-FFF2-40B4-BE49-F238E27FC236}">
                <a16:creationId xmlns:a16="http://schemas.microsoft.com/office/drawing/2014/main" id="{B576F46F-5684-458F-AEC5-421490C1B22E}"/>
              </a:ext>
            </a:extLst>
          </p:cNvPr>
          <p:cNvGrpSpPr/>
          <p:nvPr/>
        </p:nvGrpSpPr>
        <p:grpSpPr>
          <a:xfrm>
            <a:off x="3425780" y="2017645"/>
            <a:ext cx="2679096" cy="1945975"/>
            <a:chOff x="3425780" y="1648676"/>
            <a:chExt cx="2679096" cy="1945975"/>
          </a:xfrm>
        </p:grpSpPr>
        <p:sp>
          <p:nvSpPr>
            <p:cNvPr id="7" name="Up Arrow 5">
              <a:extLst>
                <a:ext uri="{FF2B5EF4-FFF2-40B4-BE49-F238E27FC236}">
                  <a16:creationId xmlns:a16="http://schemas.microsoft.com/office/drawing/2014/main" id="{6D778CA4-1CF1-46C6-AE2B-454B7AAB9D60}"/>
                </a:ext>
              </a:extLst>
            </p:cNvPr>
            <p:cNvSpPr/>
            <p:nvPr/>
          </p:nvSpPr>
          <p:spPr>
            <a:xfrm>
              <a:off x="4251825" y="2307496"/>
              <a:ext cx="736356" cy="128715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D9B5773-8109-48F1-8C72-32D1A40096DC}"/>
                </a:ext>
              </a:extLst>
            </p:cNvPr>
            <p:cNvSpPr txBox="1"/>
            <p:nvPr/>
          </p:nvSpPr>
          <p:spPr>
            <a:xfrm>
              <a:off x="3425780" y="1648676"/>
              <a:ext cx="2679096" cy="430887"/>
            </a:xfrm>
            <a:prstGeom prst="rect">
              <a:avLst/>
            </a:prstGeom>
            <a:noFill/>
          </p:spPr>
          <p:txBody>
            <a:bodyPr wrap="square" rtlCol="0">
              <a:spAutoFit/>
            </a:bodyPr>
            <a:lstStyle/>
            <a:p>
              <a:r>
                <a:rPr lang="en-US" sz="2200" dirty="0">
                  <a:solidFill>
                    <a:schemeClr val="bg2"/>
                  </a:solidFill>
                  <a:latin typeface="Lucida Sans" panose="020B0602030504020204" pitchFamily="34" charset="0"/>
                </a:rPr>
                <a:t>Individual Practice </a:t>
              </a:r>
            </a:p>
          </p:txBody>
        </p:sp>
      </p:grpSp>
      <p:grpSp>
        <p:nvGrpSpPr>
          <p:cNvPr id="9" name="Group 8">
            <a:extLst>
              <a:ext uri="{FF2B5EF4-FFF2-40B4-BE49-F238E27FC236}">
                <a16:creationId xmlns:a16="http://schemas.microsoft.com/office/drawing/2014/main" id="{5A52F13B-C749-43DC-8074-5C4664DF6FA9}"/>
              </a:ext>
            </a:extLst>
          </p:cNvPr>
          <p:cNvGrpSpPr/>
          <p:nvPr/>
        </p:nvGrpSpPr>
        <p:grpSpPr>
          <a:xfrm>
            <a:off x="5475789" y="3976937"/>
            <a:ext cx="3422842" cy="1107996"/>
            <a:chOff x="5475789" y="3607968"/>
            <a:chExt cx="3422842" cy="1107996"/>
          </a:xfrm>
        </p:grpSpPr>
        <p:sp>
          <p:nvSpPr>
            <p:cNvPr id="10" name="Right Arrow 6">
              <a:extLst>
                <a:ext uri="{FF2B5EF4-FFF2-40B4-BE49-F238E27FC236}">
                  <a16:creationId xmlns:a16="http://schemas.microsoft.com/office/drawing/2014/main" id="{1F491F6F-3B07-4F21-9224-3E269DAD64A9}"/>
                </a:ext>
              </a:extLst>
            </p:cNvPr>
            <p:cNvSpPr/>
            <p:nvPr/>
          </p:nvSpPr>
          <p:spPr>
            <a:xfrm>
              <a:off x="5475789" y="3758732"/>
              <a:ext cx="1647092" cy="6732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9573C05-6C2F-40FD-AACC-34B342026767}"/>
                </a:ext>
              </a:extLst>
            </p:cNvPr>
            <p:cNvSpPr txBox="1"/>
            <p:nvPr/>
          </p:nvSpPr>
          <p:spPr>
            <a:xfrm>
              <a:off x="7210508" y="3607968"/>
              <a:ext cx="1688123" cy="1107996"/>
            </a:xfrm>
            <a:prstGeom prst="rect">
              <a:avLst/>
            </a:prstGeom>
            <a:noFill/>
          </p:spPr>
          <p:txBody>
            <a:bodyPr wrap="square" rtlCol="0">
              <a:spAutoFit/>
            </a:bodyPr>
            <a:lstStyle/>
            <a:p>
              <a:r>
                <a:rPr lang="en-US" sz="2200" dirty="0">
                  <a:solidFill>
                    <a:schemeClr val="bg2"/>
                  </a:solidFill>
                  <a:latin typeface="Lucida Sans" panose="020B0602030504020204" pitchFamily="34" charset="0"/>
                </a:rPr>
                <a:t>Small Group Instruction</a:t>
              </a:r>
            </a:p>
          </p:txBody>
        </p:sp>
      </p:grpSp>
      <p:grpSp>
        <p:nvGrpSpPr>
          <p:cNvPr id="12" name="Group 11">
            <a:extLst>
              <a:ext uri="{FF2B5EF4-FFF2-40B4-BE49-F238E27FC236}">
                <a16:creationId xmlns:a16="http://schemas.microsoft.com/office/drawing/2014/main" id="{5A1D95B5-F349-4973-B441-B098DC3A41D8}"/>
              </a:ext>
            </a:extLst>
          </p:cNvPr>
          <p:cNvGrpSpPr/>
          <p:nvPr/>
        </p:nvGrpSpPr>
        <p:grpSpPr>
          <a:xfrm>
            <a:off x="341375" y="3910311"/>
            <a:ext cx="3303468" cy="1107996"/>
            <a:chOff x="341375" y="3541342"/>
            <a:chExt cx="3303468" cy="1107996"/>
          </a:xfrm>
        </p:grpSpPr>
        <p:sp>
          <p:nvSpPr>
            <p:cNvPr id="13" name="Left Arrow 3">
              <a:extLst>
                <a:ext uri="{FF2B5EF4-FFF2-40B4-BE49-F238E27FC236}">
                  <a16:creationId xmlns:a16="http://schemas.microsoft.com/office/drawing/2014/main" id="{DCD9BF2A-AA47-4143-8CF5-B6C1A2BBA052}"/>
                </a:ext>
              </a:extLst>
            </p:cNvPr>
            <p:cNvSpPr/>
            <p:nvPr/>
          </p:nvSpPr>
          <p:spPr>
            <a:xfrm>
              <a:off x="1781511" y="3763108"/>
              <a:ext cx="1863332" cy="73269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D56F389-8D0D-47DE-9814-679BF6D3153F}"/>
                </a:ext>
              </a:extLst>
            </p:cNvPr>
            <p:cNvSpPr txBox="1"/>
            <p:nvPr/>
          </p:nvSpPr>
          <p:spPr>
            <a:xfrm>
              <a:off x="341375" y="3541342"/>
              <a:ext cx="1688123" cy="1107996"/>
            </a:xfrm>
            <a:prstGeom prst="rect">
              <a:avLst/>
            </a:prstGeom>
            <a:noFill/>
          </p:spPr>
          <p:txBody>
            <a:bodyPr wrap="square" rtlCol="0">
              <a:spAutoFit/>
            </a:bodyPr>
            <a:lstStyle/>
            <a:p>
              <a:r>
                <a:rPr lang="en-US" sz="2200" dirty="0">
                  <a:solidFill>
                    <a:srgbClr val="50524F"/>
                  </a:solidFill>
                  <a:latin typeface="Lucida Sans" panose="020B0602030504020204" pitchFamily="34" charset="0"/>
                </a:rPr>
                <a:t>Whole Group Instruction</a:t>
              </a:r>
            </a:p>
          </p:txBody>
        </p:sp>
      </p:grpSp>
    </p:spTree>
    <p:extLst>
      <p:ext uri="{BB962C8B-B14F-4D97-AF65-F5344CB8AC3E}">
        <p14:creationId xmlns:p14="http://schemas.microsoft.com/office/powerpoint/2010/main" val="3885948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9F3EF-4541-4613-845B-9919FC81164B}"/>
              </a:ext>
            </a:extLst>
          </p:cNvPr>
          <p:cNvSpPr>
            <a:spLocks noGrp="1"/>
          </p:cNvSpPr>
          <p:nvPr>
            <p:ph type="title"/>
          </p:nvPr>
        </p:nvSpPr>
        <p:spPr>
          <a:xfrm>
            <a:off x="334110" y="131363"/>
            <a:ext cx="8229600" cy="1143000"/>
          </a:xfrm>
        </p:spPr>
        <p:txBody>
          <a:bodyPr/>
          <a:lstStyle/>
          <a:p>
            <a:r>
              <a:rPr lang="en-US" dirty="0"/>
              <a:t>Let’s See This in Action… </a:t>
            </a:r>
          </a:p>
        </p:txBody>
      </p:sp>
      <p:sp>
        <p:nvSpPr>
          <p:cNvPr id="4" name="TextBox 3">
            <a:extLst>
              <a:ext uri="{FF2B5EF4-FFF2-40B4-BE49-F238E27FC236}">
                <a16:creationId xmlns:a16="http://schemas.microsoft.com/office/drawing/2014/main" id="{080985B0-10FF-46EC-A7DE-582D0A3F8074}"/>
              </a:ext>
            </a:extLst>
          </p:cNvPr>
          <p:cNvSpPr txBox="1"/>
          <p:nvPr/>
        </p:nvSpPr>
        <p:spPr>
          <a:xfrm>
            <a:off x="988325" y="1475409"/>
            <a:ext cx="7167347" cy="646331"/>
          </a:xfrm>
          <a:prstGeom prst="rect">
            <a:avLst/>
          </a:prstGeom>
          <a:noFill/>
        </p:spPr>
        <p:txBody>
          <a:bodyPr wrap="none" rtlCol="0">
            <a:spAutoFit/>
          </a:bodyPr>
          <a:lstStyle/>
          <a:p>
            <a:r>
              <a:rPr lang="en-US" sz="3600" dirty="0">
                <a:solidFill>
                  <a:schemeClr val="accent2"/>
                </a:solidFill>
                <a:latin typeface="Lucida Sans" panose="020B0602030504020204" pitchFamily="34" charset="0"/>
              </a:rPr>
              <a:t>Instruction: i_e represents /ie/ </a:t>
            </a:r>
          </a:p>
        </p:txBody>
      </p:sp>
      <p:pic>
        <p:nvPicPr>
          <p:cNvPr id="5" name="Picture 4">
            <a:extLst>
              <a:ext uri="{FF2B5EF4-FFF2-40B4-BE49-F238E27FC236}">
                <a16:creationId xmlns:a16="http://schemas.microsoft.com/office/drawing/2014/main" id="{3EDA881F-4D8E-4B7E-8EAC-A5ABAC8C66F6}"/>
              </a:ext>
            </a:extLst>
          </p:cNvPr>
          <p:cNvPicPr>
            <a:picLocks noChangeAspect="1"/>
          </p:cNvPicPr>
          <p:nvPr/>
        </p:nvPicPr>
        <p:blipFill>
          <a:blip r:embed="rId3"/>
          <a:stretch>
            <a:fillRect/>
          </a:stretch>
        </p:blipFill>
        <p:spPr>
          <a:xfrm>
            <a:off x="1799061" y="2322787"/>
            <a:ext cx="5545877" cy="35786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48962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076258A-8599-4C95-B2CC-B3EB07F622F6}"/>
              </a:ext>
            </a:extLst>
          </p:cNvPr>
          <p:cNvSpPr txBox="1"/>
          <p:nvPr/>
        </p:nvSpPr>
        <p:spPr>
          <a:xfrm>
            <a:off x="394471" y="398448"/>
            <a:ext cx="8942035" cy="954107"/>
          </a:xfrm>
          <a:prstGeom prst="rect">
            <a:avLst/>
          </a:prstGeom>
          <a:noFill/>
        </p:spPr>
        <p:txBody>
          <a:bodyPr wrap="square" rtlCol="0">
            <a:spAutoFit/>
          </a:bodyPr>
          <a:lstStyle/>
          <a:p>
            <a:r>
              <a:rPr lang="en-US" sz="2800" b="1" dirty="0">
                <a:solidFill>
                  <a:srgbClr val="50524F"/>
                </a:solidFill>
                <a:latin typeface="Lucida Sans" panose="020B0602030504020204" pitchFamily="34" charset="0"/>
              </a:rPr>
              <a:t>Phonemic Awareness</a:t>
            </a:r>
          </a:p>
          <a:p>
            <a:r>
              <a:rPr lang="en-US" sz="2800" dirty="0">
                <a:solidFill>
                  <a:srgbClr val="50524F"/>
                </a:solidFill>
                <a:latin typeface="Lucida Sans" panose="020B0602030504020204" pitchFamily="34" charset="0"/>
              </a:rPr>
              <a:t>Oral practice with /ie/ words</a:t>
            </a:r>
          </a:p>
        </p:txBody>
      </p:sp>
      <p:pic>
        <p:nvPicPr>
          <p:cNvPr id="2" name="Picture 1"/>
          <p:cNvPicPr>
            <a:picLocks noChangeAspect="1"/>
          </p:cNvPicPr>
          <p:nvPr/>
        </p:nvPicPr>
        <p:blipFill>
          <a:blip r:embed="rId3"/>
          <a:stretch>
            <a:fillRect/>
          </a:stretch>
        </p:blipFill>
        <p:spPr>
          <a:xfrm>
            <a:off x="1113182" y="1600407"/>
            <a:ext cx="6698974" cy="3736960"/>
          </a:xfrm>
          <a:prstGeom prst="rect">
            <a:avLst/>
          </a:prstGeom>
        </p:spPr>
      </p:pic>
      <p:sp>
        <p:nvSpPr>
          <p:cNvPr id="3" name="TextBox 2"/>
          <p:cNvSpPr txBox="1"/>
          <p:nvPr/>
        </p:nvSpPr>
        <p:spPr>
          <a:xfrm>
            <a:off x="1530626" y="5585219"/>
            <a:ext cx="5524269" cy="379656"/>
          </a:xfrm>
          <a:prstGeom prst="rect">
            <a:avLst/>
          </a:prstGeom>
          <a:noFill/>
        </p:spPr>
        <p:txBody>
          <a:bodyPr wrap="none" rtlCol="0">
            <a:spAutoFit/>
          </a:bodyPr>
          <a:lstStyle/>
          <a:p>
            <a:r>
              <a:rPr lang="en-US" dirty="0"/>
              <a:t>Access the video at: https://vimeo.com/255393461</a:t>
            </a:r>
          </a:p>
        </p:txBody>
      </p:sp>
    </p:spTree>
    <p:extLst>
      <p:ext uri="{BB962C8B-B14F-4D97-AF65-F5344CB8AC3E}">
        <p14:creationId xmlns:p14="http://schemas.microsoft.com/office/powerpoint/2010/main" val="2904551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076258A-8599-4C95-B2CC-B3EB07F622F6}"/>
              </a:ext>
            </a:extLst>
          </p:cNvPr>
          <p:cNvSpPr txBox="1"/>
          <p:nvPr/>
        </p:nvSpPr>
        <p:spPr>
          <a:xfrm>
            <a:off x="280821" y="460059"/>
            <a:ext cx="8385487" cy="830997"/>
          </a:xfrm>
          <a:prstGeom prst="rect">
            <a:avLst/>
          </a:prstGeom>
          <a:noFill/>
        </p:spPr>
        <p:txBody>
          <a:bodyPr wrap="square" rtlCol="0">
            <a:spAutoFit/>
          </a:bodyPr>
          <a:lstStyle/>
          <a:p>
            <a:r>
              <a:rPr lang="en-US" sz="2400" b="1" dirty="0">
                <a:solidFill>
                  <a:srgbClr val="50524F"/>
                </a:solidFill>
                <a:latin typeface="Lucida Sans" panose="020B0602030504020204" pitchFamily="34" charset="0"/>
              </a:rPr>
              <a:t>Explicit Phonics Instruction and Student Practice </a:t>
            </a:r>
          </a:p>
          <a:p>
            <a:r>
              <a:rPr lang="en-US" sz="2400" dirty="0">
                <a:solidFill>
                  <a:srgbClr val="50524F"/>
                </a:solidFill>
                <a:latin typeface="Lucida Sans" panose="020B0602030504020204" pitchFamily="34" charset="0"/>
              </a:rPr>
              <a:t>Whiteboards with /ie/ </a:t>
            </a:r>
          </a:p>
        </p:txBody>
      </p:sp>
      <p:pic>
        <p:nvPicPr>
          <p:cNvPr id="2" name="Picture 1"/>
          <p:cNvPicPr>
            <a:picLocks noChangeAspect="1"/>
          </p:cNvPicPr>
          <p:nvPr/>
        </p:nvPicPr>
        <p:blipFill>
          <a:blip r:embed="rId3"/>
          <a:stretch>
            <a:fillRect/>
          </a:stretch>
        </p:blipFill>
        <p:spPr>
          <a:xfrm>
            <a:off x="932639" y="1637678"/>
            <a:ext cx="7081850" cy="3913152"/>
          </a:xfrm>
          <a:prstGeom prst="rect">
            <a:avLst/>
          </a:prstGeom>
        </p:spPr>
      </p:pic>
      <p:sp>
        <p:nvSpPr>
          <p:cNvPr id="4" name="TextBox 3"/>
          <p:cNvSpPr txBox="1"/>
          <p:nvPr/>
        </p:nvSpPr>
        <p:spPr>
          <a:xfrm>
            <a:off x="1530626" y="5585219"/>
            <a:ext cx="5524269" cy="666977"/>
          </a:xfrm>
          <a:prstGeom prst="rect">
            <a:avLst/>
          </a:prstGeom>
          <a:noFill/>
        </p:spPr>
        <p:txBody>
          <a:bodyPr wrap="none" rtlCol="0">
            <a:spAutoFit/>
          </a:bodyPr>
          <a:lstStyle/>
          <a:p>
            <a:r>
              <a:rPr lang="en-US" dirty="0"/>
              <a:t>Access the video at: https://vimeo.com/255394746</a:t>
            </a:r>
          </a:p>
          <a:p>
            <a:endParaRPr lang="en-US" dirty="0"/>
          </a:p>
        </p:txBody>
      </p:sp>
    </p:spTree>
    <p:extLst>
      <p:ext uri="{BB962C8B-B14F-4D97-AF65-F5344CB8AC3E}">
        <p14:creationId xmlns:p14="http://schemas.microsoft.com/office/powerpoint/2010/main" val="2682618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076258A-8599-4C95-B2CC-B3EB07F622F6}"/>
              </a:ext>
            </a:extLst>
          </p:cNvPr>
          <p:cNvSpPr txBox="1"/>
          <p:nvPr/>
        </p:nvSpPr>
        <p:spPr>
          <a:xfrm>
            <a:off x="481701" y="400263"/>
            <a:ext cx="7584491" cy="954107"/>
          </a:xfrm>
          <a:prstGeom prst="rect">
            <a:avLst/>
          </a:prstGeom>
          <a:noFill/>
        </p:spPr>
        <p:txBody>
          <a:bodyPr wrap="square" rtlCol="0">
            <a:spAutoFit/>
          </a:bodyPr>
          <a:lstStyle/>
          <a:p>
            <a:r>
              <a:rPr lang="en-US" sz="2800" b="1" dirty="0">
                <a:solidFill>
                  <a:srgbClr val="50524F"/>
                </a:solidFill>
                <a:latin typeface="Lucida Sans" panose="020B0602030504020204" pitchFamily="34" charset="0"/>
              </a:rPr>
              <a:t>Student Practice</a:t>
            </a:r>
          </a:p>
          <a:p>
            <a:r>
              <a:rPr lang="en-US" sz="2800" dirty="0">
                <a:solidFill>
                  <a:srgbClr val="50524F"/>
                </a:solidFill>
                <a:latin typeface="Lucida Sans" panose="020B0602030504020204" pitchFamily="34" charset="0"/>
              </a:rPr>
              <a:t>Dictation with /ie/ </a:t>
            </a:r>
          </a:p>
        </p:txBody>
      </p:sp>
      <p:pic>
        <p:nvPicPr>
          <p:cNvPr id="6" name="Picture 5">
            <a:extLst>
              <a:ext uri="{FF2B5EF4-FFF2-40B4-BE49-F238E27FC236}">
                <a16:creationId xmlns:a16="http://schemas.microsoft.com/office/drawing/2014/main" id="{C0A99985-5E18-4B35-A37C-0C1744AEF000}"/>
              </a:ext>
            </a:extLst>
          </p:cNvPr>
          <p:cNvPicPr>
            <a:picLocks noChangeAspect="1"/>
          </p:cNvPicPr>
          <p:nvPr/>
        </p:nvPicPr>
        <p:blipFill>
          <a:blip r:embed="rId3"/>
          <a:stretch>
            <a:fillRect/>
          </a:stretch>
        </p:blipFill>
        <p:spPr>
          <a:xfrm>
            <a:off x="5275889" y="1412568"/>
            <a:ext cx="3399814" cy="437371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extBox 1">
            <a:extLst>
              <a:ext uri="{FF2B5EF4-FFF2-40B4-BE49-F238E27FC236}">
                <a16:creationId xmlns:a16="http://schemas.microsoft.com/office/drawing/2014/main" id="{F4418898-776C-457D-AA7A-CE3D0FDA305F}"/>
              </a:ext>
            </a:extLst>
          </p:cNvPr>
          <p:cNvSpPr txBox="1"/>
          <p:nvPr/>
        </p:nvSpPr>
        <p:spPr>
          <a:xfrm>
            <a:off x="5536702" y="5918751"/>
            <a:ext cx="3139001" cy="261610"/>
          </a:xfrm>
          <a:prstGeom prst="rect">
            <a:avLst/>
          </a:prstGeom>
          <a:noFill/>
        </p:spPr>
        <p:txBody>
          <a:bodyPr wrap="none" rtlCol="0">
            <a:spAutoFit/>
          </a:bodyPr>
          <a:lstStyle/>
          <a:p>
            <a:r>
              <a:rPr lang="en-US" sz="1100" dirty="0">
                <a:latin typeface="Lucida Sans" panose="020B0602030504020204" pitchFamily="34" charset="0"/>
              </a:rPr>
              <a:t>Worksheet: Core Knowledge Language Arts</a:t>
            </a:r>
          </a:p>
        </p:txBody>
      </p:sp>
      <p:pic>
        <p:nvPicPr>
          <p:cNvPr id="7" name="Picture 6" descr="A close up of a logo&#10;&#10;Description generated with very high confidence">
            <a:extLst>
              <a:ext uri="{FF2B5EF4-FFF2-40B4-BE49-F238E27FC236}">
                <a16:creationId xmlns:a16="http://schemas.microsoft.com/office/drawing/2014/main" id="{6F8BD45E-5DD7-440F-B809-5061B2652545}"/>
              </a:ext>
            </a:extLst>
          </p:cNvPr>
          <p:cNvPicPr>
            <a:picLocks noChangeAspect="1"/>
          </p:cNvPicPr>
          <p:nvPr/>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backgroundRemoval t="10000" b="90000" l="7386" r="89773">
                        <a14:foregroundMark x1="7386" y1="53750" x2="7386" y2="53750"/>
                        <a14:foregroundMark x1="42045" y1="47500" x2="42045" y2="47500"/>
                        <a14:foregroundMark x1="39773" y1="32500" x2="39773" y2="32500"/>
                      </a14:backgroundRemoval>
                    </a14:imgEffect>
                  </a14:imgLayer>
                </a14:imgProps>
              </a:ext>
            </a:extLst>
          </a:blip>
          <a:stretch>
            <a:fillRect/>
          </a:stretch>
        </p:blipFill>
        <p:spPr>
          <a:xfrm>
            <a:off x="5860997" y="2683607"/>
            <a:ext cx="954184" cy="433720"/>
          </a:xfrm>
          <a:prstGeom prst="rect">
            <a:avLst/>
          </a:prstGeom>
        </p:spPr>
      </p:pic>
      <p:pic>
        <p:nvPicPr>
          <p:cNvPr id="10" name="Picture 9" descr="A close up of a logo&#10;&#10;Description generated with very high confidence">
            <a:extLst>
              <a:ext uri="{FF2B5EF4-FFF2-40B4-BE49-F238E27FC236}">
                <a16:creationId xmlns:a16="http://schemas.microsoft.com/office/drawing/2014/main" id="{9CDD76DD-BD01-45F1-BB7E-A1B817A8DE45}"/>
              </a:ext>
            </a:extLst>
          </p:cNvPr>
          <p:cNvPicPr>
            <a:picLocks noChangeAspect="1"/>
          </p:cNvPicPr>
          <p:nvPr/>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backgroundRemoval t="10000" b="90000" l="2451" r="96078">
                        <a14:foregroundMark x1="7843" y1="48750" x2="7843" y2="48750"/>
                        <a14:foregroundMark x1="2451" y1="52500" x2="2451" y2="52500"/>
                        <a14:foregroundMark x1="35294" y1="51250" x2="35294" y2="51250"/>
                        <a14:foregroundMark x1="35784" y1="32500" x2="35784" y2="32500"/>
                        <a14:foregroundMark x1="64216" y1="45000" x2="64216" y2="45000"/>
                        <a14:foregroundMark x1="96078" y1="45000" x2="96078" y2="45000"/>
                      </a14:backgroundRemoval>
                    </a14:imgEffect>
                  </a14:imgLayer>
                </a14:imgProps>
              </a:ext>
            </a:extLst>
          </a:blip>
          <a:stretch>
            <a:fillRect/>
          </a:stretch>
        </p:blipFill>
        <p:spPr>
          <a:xfrm>
            <a:off x="7339717" y="2683607"/>
            <a:ext cx="971686" cy="381053"/>
          </a:xfrm>
          <a:prstGeom prst="rect">
            <a:avLst/>
          </a:prstGeom>
        </p:spPr>
      </p:pic>
      <p:pic>
        <p:nvPicPr>
          <p:cNvPr id="3" name="Picture 2"/>
          <p:cNvPicPr>
            <a:picLocks noChangeAspect="1"/>
          </p:cNvPicPr>
          <p:nvPr/>
        </p:nvPicPr>
        <p:blipFill>
          <a:blip r:embed="rId8"/>
          <a:stretch>
            <a:fillRect/>
          </a:stretch>
        </p:blipFill>
        <p:spPr>
          <a:xfrm>
            <a:off x="662815" y="1983519"/>
            <a:ext cx="4088538" cy="2413715"/>
          </a:xfrm>
          <a:prstGeom prst="rect">
            <a:avLst/>
          </a:prstGeom>
        </p:spPr>
      </p:pic>
      <p:sp>
        <p:nvSpPr>
          <p:cNvPr id="4" name="TextBox 3"/>
          <p:cNvSpPr txBox="1"/>
          <p:nvPr/>
        </p:nvSpPr>
        <p:spPr>
          <a:xfrm>
            <a:off x="1047815" y="4847478"/>
            <a:ext cx="3318537" cy="666977"/>
          </a:xfrm>
          <a:prstGeom prst="rect">
            <a:avLst/>
          </a:prstGeom>
          <a:noFill/>
        </p:spPr>
        <p:txBody>
          <a:bodyPr wrap="none" rtlCol="0">
            <a:spAutoFit/>
          </a:bodyPr>
          <a:lstStyle/>
          <a:p>
            <a:r>
              <a:rPr lang="en-US" dirty="0"/>
              <a:t>Access the video at: </a:t>
            </a:r>
          </a:p>
          <a:p>
            <a:r>
              <a:rPr lang="en-US" dirty="0"/>
              <a:t>https://vimeo.com/255396694</a:t>
            </a:r>
          </a:p>
        </p:txBody>
      </p:sp>
    </p:spTree>
    <p:extLst>
      <p:ext uri="{BB962C8B-B14F-4D97-AF65-F5344CB8AC3E}">
        <p14:creationId xmlns:p14="http://schemas.microsoft.com/office/powerpoint/2010/main" val="8630240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47030-FB23-402A-805F-6C1C72A03AAC}"/>
              </a:ext>
            </a:extLst>
          </p:cNvPr>
          <p:cNvSpPr>
            <a:spLocks noGrp="1"/>
          </p:cNvSpPr>
          <p:nvPr>
            <p:ph type="title"/>
          </p:nvPr>
        </p:nvSpPr>
        <p:spPr>
          <a:xfrm>
            <a:off x="457200" y="179229"/>
            <a:ext cx="8229600" cy="1143000"/>
          </a:xfrm>
        </p:spPr>
        <p:txBody>
          <a:bodyPr/>
          <a:lstStyle/>
          <a:p>
            <a:r>
              <a:rPr lang="en-US" dirty="0"/>
              <a:t>In This One 50 Minute Lesson Students</a:t>
            </a:r>
          </a:p>
        </p:txBody>
      </p:sp>
      <p:sp>
        <p:nvSpPr>
          <p:cNvPr id="3" name="Text Placeholder 2">
            <a:extLst>
              <a:ext uri="{FF2B5EF4-FFF2-40B4-BE49-F238E27FC236}">
                <a16:creationId xmlns:a16="http://schemas.microsoft.com/office/drawing/2014/main" id="{BA31A055-F9BD-4EB4-B2BF-C389C12B7542}"/>
              </a:ext>
            </a:extLst>
          </p:cNvPr>
          <p:cNvSpPr>
            <a:spLocks noGrp="1"/>
          </p:cNvSpPr>
          <p:nvPr>
            <p:ph type="body" idx="1"/>
          </p:nvPr>
        </p:nvSpPr>
        <p:spPr>
          <a:xfrm>
            <a:off x="457200" y="1322229"/>
            <a:ext cx="8487508" cy="4525963"/>
          </a:xfrm>
        </p:spPr>
        <p:txBody>
          <a:bodyPr/>
          <a:lstStyle/>
          <a:p>
            <a:pPr marL="577850" indent="-273050"/>
            <a:r>
              <a:rPr lang="en-US" sz="2200" dirty="0"/>
              <a:t>Practice </a:t>
            </a:r>
            <a:r>
              <a:rPr lang="en-US" sz="2200" dirty="0">
                <a:solidFill>
                  <a:srgbClr val="22A469"/>
                </a:solidFill>
              </a:rPr>
              <a:t>orally discriminating </a:t>
            </a:r>
            <a:r>
              <a:rPr lang="en-US" sz="2200" dirty="0"/>
              <a:t>the </a:t>
            </a:r>
            <a:r>
              <a:rPr lang="en-US" sz="2200" dirty="0">
                <a:latin typeface="Lucida Sans" panose="020B0602030504020204" pitchFamily="34" charset="0"/>
              </a:rPr>
              <a:t>/ie/ sound. </a:t>
            </a:r>
          </a:p>
          <a:p>
            <a:pPr marL="577850" indent="-273050"/>
            <a:r>
              <a:rPr lang="en-US" sz="2200" dirty="0"/>
              <a:t>Practice </a:t>
            </a:r>
            <a:r>
              <a:rPr lang="en-US" sz="2200" dirty="0">
                <a:solidFill>
                  <a:srgbClr val="22A469"/>
                </a:solidFill>
              </a:rPr>
              <a:t>saying words </a:t>
            </a:r>
            <a:r>
              <a:rPr lang="en-US" sz="2200" dirty="0"/>
              <a:t>with the </a:t>
            </a:r>
            <a:r>
              <a:rPr lang="en-US" sz="2200" dirty="0">
                <a:latin typeface="Lucida Sans" panose="020B0602030504020204" pitchFamily="34" charset="0"/>
              </a:rPr>
              <a:t>/ie/ sound. </a:t>
            </a:r>
          </a:p>
          <a:p>
            <a:pPr marL="577850" indent="-273050"/>
            <a:r>
              <a:rPr lang="en-US" sz="2200" dirty="0">
                <a:latin typeface="Lucida Sans" panose="020B0602030504020204" pitchFamily="34" charset="0"/>
              </a:rPr>
              <a:t>Practice </a:t>
            </a:r>
            <a:r>
              <a:rPr lang="en-US" sz="2200" dirty="0">
                <a:solidFill>
                  <a:srgbClr val="22A469"/>
                </a:solidFill>
                <a:latin typeface="Lucida Sans" panose="020B0602030504020204" pitchFamily="34" charset="0"/>
              </a:rPr>
              <a:t>reading</a:t>
            </a:r>
            <a:r>
              <a:rPr lang="en-US" sz="2200" dirty="0">
                <a:latin typeface="Lucida Sans" panose="020B0602030504020204" pitchFamily="34" charset="0"/>
              </a:rPr>
              <a:t> /ie/ words in isolation.</a:t>
            </a:r>
          </a:p>
          <a:p>
            <a:pPr marL="577850" indent="-273050"/>
            <a:r>
              <a:rPr lang="en-US" sz="2200" dirty="0">
                <a:latin typeface="Lucida Sans" panose="020B0602030504020204" pitchFamily="34" charset="0"/>
              </a:rPr>
              <a:t>Practice </a:t>
            </a:r>
            <a:r>
              <a:rPr lang="en-US" sz="2200" dirty="0">
                <a:solidFill>
                  <a:srgbClr val="22A469"/>
                </a:solidFill>
                <a:latin typeface="Lucida Sans" panose="020B0602030504020204" pitchFamily="34" charset="0"/>
              </a:rPr>
              <a:t>writing </a:t>
            </a:r>
            <a:r>
              <a:rPr lang="en-US" sz="2200" dirty="0">
                <a:latin typeface="Lucida Sans" panose="020B0602030504020204" pitchFamily="34" charset="0"/>
              </a:rPr>
              <a:t>words with /ie/ sound on slates.</a:t>
            </a:r>
          </a:p>
          <a:p>
            <a:pPr marL="577850" indent="-273050"/>
            <a:r>
              <a:rPr lang="en-US" sz="2200" dirty="0">
                <a:latin typeface="Lucida Sans" panose="020B0602030504020204" pitchFamily="34" charset="0"/>
              </a:rPr>
              <a:t>Practice</a:t>
            </a:r>
            <a:r>
              <a:rPr lang="en-US" sz="2200" dirty="0">
                <a:solidFill>
                  <a:srgbClr val="22A469"/>
                </a:solidFill>
                <a:latin typeface="Lucida Sans" panose="020B0602030504020204" pitchFamily="34" charset="0"/>
              </a:rPr>
              <a:t> writing </a:t>
            </a:r>
            <a:r>
              <a:rPr lang="en-US" sz="2200" dirty="0">
                <a:latin typeface="Lucida Sans" panose="020B0602030504020204" pitchFamily="34" charset="0"/>
              </a:rPr>
              <a:t>words with the /ie/ sound as a dictation. </a:t>
            </a:r>
          </a:p>
          <a:p>
            <a:pPr marL="577850" indent="-273050"/>
            <a:r>
              <a:rPr lang="en-US" sz="2200" dirty="0">
                <a:latin typeface="Lucida Sans" panose="020B0602030504020204" pitchFamily="34" charset="0"/>
              </a:rPr>
              <a:t>Practice </a:t>
            </a:r>
            <a:r>
              <a:rPr lang="en-US" sz="2200" dirty="0">
                <a:solidFill>
                  <a:srgbClr val="22A469"/>
                </a:solidFill>
                <a:latin typeface="Lucida Sans" panose="020B0602030504020204" pitchFamily="34" charset="0"/>
              </a:rPr>
              <a:t>reading decodable text </a:t>
            </a:r>
            <a:r>
              <a:rPr lang="en-US" sz="2200" dirty="0">
                <a:latin typeface="Lucida Sans" panose="020B0602030504020204" pitchFamily="34" charset="0"/>
              </a:rPr>
              <a:t>with the /ie/ sound.</a:t>
            </a:r>
            <a:endParaRPr lang="en-US" sz="2200" dirty="0"/>
          </a:p>
        </p:txBody>
      </p:sp>
      <p:pic>
        <p:nvPicPr>
          <p:cNvPr id="4" name="Picture 3">
            <a:extLst>
              <a:ext uri="{FF2B5EF4-FFF2-40B4-BE49-F238E27FC236}">
                <a16:creationId xmlns:a16="http://schemas.microsoft.com/office/drawing/2014/main" id="{2A0321EB-C168-4396-858F-C1F8561C2674}"/>
              </a:ext>
            </a:extLst>
          </p:cNvPr>
          <p:cNvPicPr>
            <a:picLocks noChangeAspect="1"/>
          </p:cNvPicPr>
          <p:nvPr/>
        </p:nvPicPr>
        <p:blipFill>
          <a:blip r:embed="rId3"/>
          <a:stretch>
            <a:fillRect/>
          </a:stretch>
        </p:blipFill>
        <p:spPr>
          <a:xfrm>
            <a:off x="882621" y="3846876"/>
            <a:ext cx="3550118" cy="22033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EA811F23-21A3-4BF2-9C96-C31B2CC017D8}"/>
              </a:ext>
            </a:extLst>
          </p:cNvPr>
          <p:cNvPicPr>
            <a:picLocks noChangeAspect="1"/>
          </p:cNvPicPr>
          <p:nvPr/>
        </p:nvPicPr>
        <p:blipFill rotWithShape="1">
          <a:blip r:embed="rId4"/>
          <a:srcRect t="2917" b="11724"/>
          <a:stretch/>
        </p:blipFill>
        <p:spPr>
          <a:xfrm>
            <a:off x="4858159" y="3861316"/>
            <a:ext cx="3619500" cy="22033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31277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275BA-8B28-46E7-B043-81195B572F49}"/>
              </a:ext>
            </a:extLst>
          </p:cNvPr>
          <p:cNvSpPr>
            <a:spLocks noGrp="1"/>
          </p:cNvSpPr>
          <p:nvPr>
            <p:ph type="title"/>
          </p:nvPr>
        </p:nvSpPr>
        <p:spPr>
          <a:xfrm>
            <a:off x="1666050" y="164263"/>
            <a:ext cx="6849627" cy="1143000"/>
          </a:xfrm>
        </p:spPr>
        <p:txBody>
          <a:bodyPr/>
          <a:lstStyle/>
          <a:p>
            <a:r>
              <a:rPr lang="en-US" dirty="0"/>
              <a:t>Grade-Specific Guidance for Tasks </a:t>
            </a:r>
          </a:p>
        </p:txBody>
      </p:sp>
      <p:sp>
        <p:nvSpPr>
          <p:cNvPr id="3" name="Text Placeholder 2">
            <a:extLst>
              <a:ext uri="{FF2B5EF4-FFF2-40B4-BE49-F238E27FC236}">
                <a16:creationId xmlns:a16="http://schemas.microsoft.com/office/drawing/2014/main" id="{CAF5E7B1-0FC1-4CE5-95F8-321370C1EF5C}"/>
              </a:ext>
            </a:extLst>
          </p:cNvPr>
          <p:cNvSpPr>
            <a:spLocks noGrp="1"/>
          </p:cNvSpPr>
          <p:nvPr>
            <p:ph type="body" idx="1"/>
          </p:nvPr>
        </p:nvSpPr>
        <p:spPr>
          <a:xfrm>
            <a:off x="193788" y="2079910"/>
            <a:ext cx="4486884" cy="1834363"/>
          </a:xfrm>
        </p:spPr>
        <p:txBody>
          <a:bodyPr/>
          <a:lstStyle/>
          <a:p>
            <a:pPr marL="304792" indent="0">
              <a:buNone/>
            </a:pPr>
            <a:r>
              <a:rPr lang="en-US" dirty="0"/>
              <a:t>Review the “Suggested Tasks by Grade Level” document.</a:t>
            </a:r>
          </a:p>
        </p:txBody>
      </p:sp>
      <p:pic>
        <p:nvPicPr>
          <p:cNvPr id="4" name="Picture 3">
            <a:extLst>
              <a:ext uri="{FF2B5EF4-FFF2-40B4-BE49-F238E27FC236}">
                <a16:creationId xmlns:a16="http://schemas.microsoft.com/office/drawing/2014/main" id="{5504850D-16DF-4481-AC0E-67EF5097D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293" y="164263"/>
            <a:ext cx="1143000" cy="1143000"/>
          </a:xfrm>
          <a:prstGeom prst="rect">
            <a:avLst/>
          </a:prstGeom>
        </p:spPr>
      </p:pic>
      <p:pic>
        <p:nvPicPr>
          <p:cNvPr id="6" name="Picture 5">
            <a:extLst>
              <a:ext uri="{FF2B5EF4-FFF2-40B4-BE49-F238E27FC236}">
                <a16:creationId xmlns:a16="http://schemas.microsoft.com/office/drawing/2014/main" id="{9FEFD8A1-78F2-43CA-AA9A-EBBAB9E17FC9}"/>
              </a:ext>
            </a:extLst>
          </p:cNvPr>
          <p:cNvPicPr>
            <a:picLocks noChangeAspect="1"/>
          </p:cNvPicPr>
          <p:nvPr/>
        </p:nvPicPr>
        <p:blipFill>
          <a:blip r:embed="rId4"/>
          <a:stretch>
            <a:fillRect/>
          </a:stretch>
        </p:blipFill>
        <p:spPr>
          <a:xfrm>
            <a:off x="4879917" y="1488412"/>
            <a:ext cx="3459297" cy="45259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05986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569" y="2829681"/>
            <a:ext cx="8620551" cy="868361"/>
          </a:xfrm>
        </p:spPr>
        <p:txBody>
          <a:bodyPr>
            <a:normAutofit fontScale="90000"/>
          </a:bodyPr>
          <a:lstStyle/>
          <a:p>
            <a:br>
              <a:rPr lang="en-US" dirty="0"/>
            </a:br>
            <a:r>
              <a:rPr lang="en-US" dirty="0"/>
              <a:t>Guidelines for Quality Practice </a:t>
            </a:r>
            <a:br>
              <a:rPr lang="en-US" dirty="0"/>
            </a:br>
            <a:endParaRPr lang="en-US" dirty="0"/>
          </a:p>
        </p:txBody>
      </p:sp>
    </p:spTree>
    <p:extLst>
      <p:ext uri="{BB962C8B-B14F-4D97-AF65-F5344CB8AC3E}">
        <p14:creationId xmlns:p14="http://schemas.microsoft.com/office/powerpoint/2010/main" val="323646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50524F"/>
                </a:solidFill>
              </a:rPr>
              <a:t>Course Instructors</a:t>
            </a:r>
          </a:p>
        </p:txBody>
      </p:sp>
      <p:sp>
        <p:nvSpPr>
          <p:cNvPr id="6" name="Text Placeholder 5"/>
          <p:cNvSpPr>
            <a:spLocks noGrp="1"/>
          </p:cNvSpPr>
          <p:nvPr>
            <p:ph type="body" idx="1"/>
          </p:nvPr>
        </p:nvSpPr>
        <p:spPr>
          <a:xfrm>
            <a:off x="457200" y="1261534"/>
            <a:ext cx="4334933" cy="4525963"/>
          </a:xfrm>
        </p:spPr>
        <p:txBody>
          <a:bodyPr/>
          <a:lstStyle/>
          <a:p>
            <a:pPr marL="304792" indent="0">
              <a:spcBef>
                <a:spcPts val="0"/>
              </a:spcBef>
              <a:buNone/>
            </a:pPr>
            <a:r>
              <a:rPr lang="en-US" dirty="0"/>
              <a:t>David Liben, </a:t>
            </a:r>
          </a:p>
          <a:p>
            <a:pPr marL="304792" indent="0">
              <a:spcBef>
                <a:spcPts val="0"/>
              </a:spcBef>
              <a:buNone/>
            </a:pPr>
            <a:r>
              <a:rPr lang="en-US" dirty="0"/>
              <a:t>Senior Content Specialist</a:t>
            </a:r>
          </a:p>
        </p:txBody>
      </p:sp>
      <p:sp>
        <p:nvSpPr>
          <p:cNvPr id="7" name="Text Placeholder 6"/>
          <p:cNvSpPr>
            <a:spLocks noGrp="1"/>
          </p:cNvSpPr>
          <p:nvPr>
            <p:ph type="body" idx="2"/>
          </p:nvPr>
        </p:nvSpPr>
        <p:spPr>
          <a:xfrm>
            <a:off x="4648201" y="1417636"/>
            <a:ext cx="4038599" cy="4525963"/>
          </a:xfrm>
        </p:spPr>
        <p:txBody>
          <a:bodyPr/>
          <a:lstStyle/>
          <a:p>
            <a:pPr marL="304792" indent="0">
              <a:spcBef>
                <a:spcPts val="0"/>
              </a:spcBef>
              <a:buNone/>
            </a:pPr>
            <a:r>
              <a:rPr lang="en-US" dirty="0"/>
              <a:t>Carey Swanson, ELA/Literacy Specialist</a:t>
            </a:r>
          </a:p>
        </p:txBody>
      </p:sp>
      <p:pic>
        <p:nvPicPr>
          <p:cNvPr id="1026" name="Picture 2" descr="https://achievethecore.org/content/upload/davi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4228" y="2176960"/>
            <a:ext cx="2413002" cy="36227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1488" y="2404533"/>
            <a:ext cx="2375695" cy="3167593"/>
          </a:xfrm>
          <a:prstGeom prst="rect">
            <a:avLst/>
          </a:prstGeom>
        </p:spPr>
      </p:pic>
    </p:spTree>
    <p:extLst>
      <p:ext uri="{BB962C8B-B14F-4D97-AF65-F5344CB8AC3E}">
        <p14:creationId xmlns:p14="http://schemas.microsoft.com/office/powerpoint/2010/main" val="20019730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30D50-8836-4412-B41F-C5FA2341E1B9}"/>
              </a:ext>
            </a:extLst>
          </p:cNvPr>
          <p:cNvSpPr>
            <a:spLocks noGrp="1"/>
          </p:cNvSpPr>
          <p:nvPr>
            <p:ph type="title"/>
          </p:nvPr>
        </p:nvSpPr>
        <p:spPr>
          <a:xfrm>
            <a:off x="420531" y="248896"/>
            <a:ext cx="8229600" cy="1143000"/>
          </a:xfrm>
        </p:spPr>
        <p:txBody>
          <a:bodyPr/>
          <a:lstStyle/>
          <a:p>
            <a:r>
              <a:rPr lang="en-US" dirty="0">
                <a:solidFill>
                  <a:srgbClr val="50524F"/>
                </a:solidFill>
              </a:rPr>
              <a:t>Can You Spot the Error? </a:t>
            </a:r>
          </a:p>
        </p:txBody>
      </p:sp>
      <p:pic>
        <p:nvPicPr>
          <p:cNvPr id="1026" name="Picture 2" descr="See the source image">
            <a:extLst>
              <a:ext uri="{FF2B5EF4-FFF2-40B4-BE49-F238E27FC236}">
                <a16:creationId xmlns:a16="http://schemas.microsoft.com/office/drawing/2014/main" id="{19F41834-CA7A-44BF-8F46-72187A83D5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25" b="4527"/>
          <a:stretch/>
        </p:blipFill>
        <p:spPr bwMode="auto">
          <a:xfrm>
            <a:off x="2279995" y="1391896"/>
            <a:ext cx="4061494" cy="48125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0B66C53A-5D85-4778-A058-03E12E3D004D}"/>
              </a:ext>
            </a:extLst>
          </p:cNvPr>
          <p:cNvSpPr/>
          <p:nvPr/>
        </p:nvSpPr>
        <p:spPr>
          <a:xfrm>
            <a:off x="4154906" y="4168772"/>
            <a:ext cx="1825348" cy="2035655"/>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F420B73-9080-4D6F-B85B-D6DD32C5A937}"/>
              </a:ext>
            </a:extLst>
          </p:cNvPr>
          <p:cNvSpPr txBox="1"/>
          <p:nvPr/>
        </p:nvSpPr>
        <p:spPr>
          <a:xfrm>
            <a:off x="6445913" y="3960558"/>
            <a:ext cx="2818504" cy="2452082"/>
          </a:xfrm>
          <a:prstGeom prst="rect">
            <a:avLst/>
          </a:prstGeom>
          <a:noFill/>
        </p:spPr>
        <p:txBody>
          <a:bodyPr wrap="square" rtlCol="0">
            <a:spAutoFit/>
          </a:bodyPr>
          <a:lstStyle/>
          <a:p>
            <a:pPr algn="ctr"/>
            <a:r>
              <a:rPr lang="en-US" sz="2800" dirty="0">
                <a:solidFill>
                  <a:schemeClr val="accent2"/>
                </a:solidFill>
                <a:latin typeface="Lucida Sans" panose="020B0602030504020204" pitchFamily="34" charset="0"/>
              </a:rPr>
              <a:t>/c/   /ow/</a:t>
            </a:r>
          </a:p>
          <a:p>
            <a:pPr algn="ctr"/>
            <a:r>
              <a:rPr lang="en-US" sz="6000" dirty="0">
                <a:solidFill>
                  <a:schemeClr val="accent6"/>
                </a:solidFill>
                <a:latin typeface="Lucida Sans" panose="020B0602030504020204" pitchFamily="34" charset="0"/>
              </a:rPr>
              <a:t>≠</a:t>
            </a:r>
            <a:r>
              <a:rPr lang="en-US" sz="2800" dirty="0">
                <a:solidFill>
                  <a:schemeClr val="accent2"/>
                </a:solidFill>
                <a:latin typeface="Lucida Sans" panose="020B0602030504020204" pitchFamily="34" charset="0"/>
              </a:rPr>
              <a:t>   </a:t>
            </a:r>
          </a:p>
          <a:p>
            <a:r>
              <a:rPr lang="en-US" sz="2800" dirty="0">
                <a:solidFill>
                  <a:schemeClr val="accent2"/>
                </a:solidFill>
                <a:latin typeface="Lucida Sans" panose="020B0602030504020204" pitchFamily="34" charset="0"/>
              </a:rPr>
              <a:t>/c/  /o/  /w</a:t>
            </a:r>
            <a:r>
              <a:rPr lang="en-US" sz="2000" dirty="0">
                <a:solidFill>
                  <a:schemeClr val="accent2"/>
                </a:solidFill>
                <a:latin typeface="Lucida Sans" panose="020B0602030504020204" pitchFamily="34" charset="0"/>
              </a:rPr>
              <a:t>/</a:t>
            </a:r>
          </a:p>
          <a:p>
            <a:endParaRPr lang="en-US" dirty="0"/>
          </a:p>
          <a:p>
            <a:endParaRPr lang="en-US" dirty="0"/>
          </a:p>
        </p:txBody>
      </p:sp>
    </p:spTree>
    <p:extLst>
      <p:ext uri="{BB962C8B-B14F-4D97-AF65-F5344CB8AC3E}">
        <p14:creationId xmlns:p14="http://schemas.microsoft.com/office/powerpoint/2010/main" val="4173449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ED58C-22C0-40E0-A376-8A64B73499FC}"/>
              </a:ext>
            </a:extLst>
          </p:cNvPr>
          <p:cNvSpPr>
            <a:spLocks noGrp="1"/>
          </p:cNvSpPr>
          <p:nvPr>
            <p:ph type="title"/>
          </p:nvPr>
        </p:nvSpPr>
        <p:spPr>
          <a:xfrm>
            <a:off x="441156" y="275466"/>
            <a:ext cx="8229600" cy="1143000"/>
          </a:xfrm>
        </p:spPr>
        <p:txBody>
          <a:bodyPr/>
          <a:lstStyle/>
          <a:p>
            <a:r>
              <a:rPr lang="en-US" dirty="0"/>
              <a:t>Guidelines for Quality Practice Materials </a:t>
            </a:r>
          </a:p>
        </p:txBody>
      </p:sp>
      <p:sp>
        <p:nvSpPr>
          <p:cNvPr id="3" name="Text Placeholder 2">
            <a:extLst>
              <a:ext uri="{FF2B5EF4-FFF2-40B4-BE49-F238E27FC236}">
                <a16:creationId xmlns:a16="http://schemas.microsoft.com/office/drawing/2014/main" id="{F3F227FB-3109-4A1B-9A2B-F1CC3D1E86DD}"/>
              </a:ext>
            </a:extLst>
          </p:cNvPr>
          <p:cNvSpPr>
            <a:spLocks noGrp="1"/>
          </p:cNvSpPr>
          <p:nvPr>
            <p:ph type="body" idx="1"/>
          </p:nvPr>
        </p:nvSpPr>
        <p:spPr>
          <a:xfrm>
            <a:off x="709343" y="3926305"/>
            <a:ext cx="8229600" cy="2169695"/>
          </a:xfrm>
        </p:spPr>
        <p:txBody>
          <a:bodyPr/>
          <a:lstStyle/>
          <a:p>
            <a:r>
              <a:rPr lang="en-US" sz="3000" dirty="0">
                <a:solidFill>
                  <a:srgbClr val="22A469"/>
                </a:solidFill>
              </a:rPr>
              <a:t> Accurate </a:t>
            </a:r>
          </a:p>
          <a:p>
            <a:r>
              <a:rPr lang="en-US" sz="3000" dirty="0">
                <a:solidFill>
                  <a:srgbClr val="22A469"/>
                </a:solidFill>
              </a:rPr>
              <a:t> Focused on the current skill  </a:t>
            </a:r>
          </a:p>
          <a:p>
            <a:r>
              <a:rPr lang="en-US" sz="3000" dirty="0">
                <a:solidFill>
                  <a:srgbClr val="22A469"/>
                </a:solidFill>
              </a:rPr>
              <a:t> Provides many reps for kids   </a:t>
            </a:r>
          </a:p>
          <a:p>
            <a:r>
              <a:rPr lang="en-US" sz="3000" dirty="0">
                <a:solidFill>
                  <a:srgbClr val="22A469"/>
                </a:solidFill>
              </a:rPr>
              <a:t> Promotes independence </a:t>
            </a:r>
          </a:p>
        </p:txBody>
      </p:sp>
      <p:pic>
        <p:nvPicPr>
          <p:cNvPr id="5" name="Picture 4">
            <a:extLst>
              <a:ext uri="{FF2B5EF4-FFF2-40B4-BE49-F238E27FC236}">
                <a16:creationId xmlns:a16="http://schemas.microsoft.com/office/drawing/2014/main" id="{D7F4CE10-B9B2-4D0F-9387-A015FA8BE780}"/>
              </a:ext>
            </a:extLst>
          </p:cNvPr>
          <p:cNvPicPr>
            <a:picLocks noChangeAspect="1"/>
          </p:cNvPicPr>
          <p:nvPr/>
        </p:nvPicPr>
        <p:blipFill>
          <a:blip r:embed="rId3"/>
          <a:stretch>
            <a:fillRect/>
          </a:stretch>
        </p:blipFill>
        <p:spPr>
          <a:xfrm>
            <a:off x="3334501" y="1669441"/>
            <a:ext cx="2742090" cy="2256864"/>
          </a:xfrm>
          <a:prstGeom prst="rect">
            <a:avLst/>
          </a:prstGeom>
        </p:spPr>
      </p:pic>
    </p:spTree>
    <p:extLst>
      <p:ext uri="{BB962C8B-B14F-4D97-AF65-F5344CB8AC3E}">
        <p14:creationId xmlns:p14="http://schemas.microsoft.com/office/powerpoint/2010/main" val="863748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AFE1B-69ED-4199-969F-D9CE5EE84673}"/>
              </a:ext>
            </a:extLst>
          </p:cNvPr>
          <p:cNvSpPr>
            <a:spLocks noGrp="1"/>
          </p:cNvSpPr>
          <p:nvPr>
            <p:ph type="title"/>
          </p:nvPr>
        </p:nvSpPr>
        <p:spPr>
          <a:xfrm>
            <a:off x="441159" y="342807"/>
            <a:ext cx="8229600" cy="1143000"/>
          </a:xfrm>
        </p:spPr>
        <p:txBody>
          <a:bodyPr/>
          <a:lstStyle/>
          <a:p>
            <a:r>
              <a:rPr lang="en-US" dirty="0">
                <a:solidFill>
                  <a:srgbClr val="50524F"/>
                </a:solidFill>
              </a:rPr>
              <a:t>Quality Practice? </a:t>
            </a:r>
          </a:p>
        </p:txBody>
      </p:sp>
      <p:pic>
        <p:nvPicPr>
          <p:cNvPr id="4" name="Picture 3" descr="Image result for short a worksheet">
            <a:extLst>
              <a:ext uri="{FF2B5EF4-FFF2-40B4-BE49-F238E27FC236}">
                <a16:creationId xmlns:a16="http://schemas.microsoft.com/office/drawing/2014/main" id="{B3765359-E526-43E5-B69C-FAAC19D2C2D0}"/>
              </a:ext>
            </a:extLst>
          </p:cNvPr>
          <p:cNvPicPr/>
          <p:nvPr/>
        </p:nvPicPr>
        <p:blipFill rotWithShape="1">
          <a:blip r:embed="rId3">
            <a:extLst>
              <a:ext uri="{28A0092B-C50C-407E-A947-70E740481C1C}">
                <a14:useLocalDpi xmlns:a14="http://schemas.microsoft.com/office/drawing/2010/main" val="0"/>
              </a:ext>
            </a:extLst>
          </a:blip>
          <a:srcRect l="5573" t="9906" r="4927" b="47585"/>
          <a:stretch/>
        </p:blipFill>
        <p:spPr bwMode="auto">
          <a:xfrm>
            <a:off x="225911" y="2082217"/>
            <a:ext cx="6922546" cy="40535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a:extLst>
              <a:ext uri="{FF2B5EF4-FFF2-40B4-BE49-F238E27FC236}">
                <a16:creationId xmlns:a16="http://schemas.microsoft.com/office/drawing/2014/main" id="{E6A6A653-4386-4BEA-BE97-EFD6CAE5ED1E}"/>
              </a:ext>
            </a:extLst>
          </p:cNvPr>
          <p:cNvSpPr/>
          <p:nvPr/>
        </p:nvSpPr>
        <p:spPr>
          <a:xfrm>
            <a:off x="5156611" y="620560"/>
            <a:ext cx="3983692" cy="1241622"/>
          </a:xfrm>
          <a:prstGeom prst="rect">
            <a:avLst/>
          </a:prstGeom>
        </p:spPr>
        <p:txBody>
          <a:bodyPr wrap="square">
            <a:spAutoFit/>
          </a:bodyPr>
          <a:lstStyle/>
          <a:p>
            <a:pPr marL="342900" indent="-342900">
              <a:buFont typeface="Arial" panose="020B0604020202020204" pitchFamily="34" charset="0"/>
              <a:buChar char="•"/>
            </a:pPr>
            <a:r>
              <a:rPr lang="en-US" i="1" dirty="0">
                <a:solidFill>
                  <a:srgbClr val="50524F"/>
                </a:solidFill>
                <a:latin typeface="Lucida Sans" panose="020B0602030504020204" pitchFamily="34" charset="0"/>
              </a:rPr>
              <a:t> Accurate?</a:t>
            </a:r>
          </a:p>
          <a:p>
            <a:pPr marL="342900" indent="-342900">
              <a:buFont typeface="Arial" panose="020B0604020202020204" pitchFamily="34" charset="0"/>
              <a:buChar char="•"/>
            </a:pPr>
            <a:r>
              <a:rPr lang="en-US" i="1" dirty="0">
                <a:solidFill>
                  <a:srgbClr val="50524F"/>
                </a:solidFill>
                <a:latin typeface="Lucida Sans" panose="020B0602030504020204" pitchFamily="34" charset="0"/>
              </a:rPr>
              <a:t> Focused on the current skill?  </a:t>
            </a:r>
          </a:p>
          <a:p>
            <a:pPr marL="342900" indent="-342900">
              <a:buFont typeface="Arial" panose="020B0604020202020204" pitchFamily="34" charset="0"/>
              <a:buChar char="•"/>
            </a:pPr>
            <a:r>
              <a:rPr lang="en-US" i="1" dirty="0">
                <a:solidFill>
                  <a:srgbClr val="50524F"/>
                </a:solidFill>
                <a:latin typeface="Lucida Sans" panose="020B0602030504020204" pitchFamily="34" charset="0"/>
              </a:rPr>
              <a:t> Provides many reps for kids? </a:t>
            </a:r>
          </a:p>
          <a:p>
            <a:pPr marL="342900" indent="-342900">
              <a:buFont typeface="Arial" panose="020B0604020202020204" pitchFamily="34" charset="0"/>
              <a:buChar char="•"/>
            </a:pPr>
            <a:r>
              <a:rPr lang="en-US" i="1" dirty="0">
                <a:solidFill>
                  <a:srgbClr val="50524F"/>
                </a:solidFill>
                <a:latin typeface="Lucida Sans" panose="020B0602030504020204" pitchFamily="34" charset="0"/>
              </a:rPr>
              <a:t> Promotes independence? </a:t>
            </a:r>
          </a:p>
        </p:txBody>
      </p:sp>
      <p:sp>
        <p:nvSpPr>
          <p:cNvPr id="6" name="Rectangle 5">
            <a:extLst>
              <a:ext uri="{FF2B5EF4-FFF2-40B4-BE49-F238E27FC236}">
                <a16:creationId xmlns:a16="http://schemas.microsoft.com/office/drawing/2014/main" id="{62D1C59D-F9E9-4336-A14E-6E8CD6EA80CD}"/>
              </a:ext>
            </a:extLst>
          </p:cNvPr>
          <p:cNvSpPr/>
          <p:nvPr/>
        </p:nvSpPr>
        <p:spPr>
          <a:xfrm>
            <a:off x="3616975" y="3867667"/>
            <a:ext cx="742278" cy="268941"/>
          </a:xfrm>
          <a:prstGeom prst="rect">
            <a:avLst/>
          </a:prstGeom>
          <a:solidFill>
            <a:schemeClr val="accent4">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4862508D-1F66-4DEF-89AD-3CF01FCEAA95}"/>
              </a:ext>
            </a:extLst>
          </p:cNvPr>
          <p:cNvCxnSpPr>
            <a:cxnSpLocks/>
          </p:cNvCxnSpPr>
          <p:nvPr/>
        </p:nvCxnSpPr>
        <p:spPr>
          <a:xfrm flipH="1">
            <a:off x="4437530" y="2961654"/>
            <a:ext cx="2872291" cy="1086523"/>
          </a:xfrm>
          <a:prstGeom prst="straightConnector1">
            <a:avLst/>
          </a:prstGeom>
          <a:ln w="57150">
            <a:solidFill>
              <a:srgbClr val="22A469"/>
            </a:solidFill>
            <a:tailEnd type="triangle"/>
          </a:ln>
        </p:spPr>
        <p:style>
          <a:lnRef idx="1">
            <a:schemeClr val="accent4"/>
          </a:lnRef>
          <a:fillRef idx="0">
            <a:schemeClr val="accent4"/>
          </a:fillRef>
          <a:effectRef idx="0">
            <a:schemeClr val="accent4"/>
          </a:effectRef>
          <a:fontRef idx="minor">
            <a:schemeClr val="tx1"/>
          </a:fontRef>
        </p:style>
      </p:cxnSp>
      <p:sp>
        <p:nvSpPr>
          <p:cNvPr id="11" name="TextBox 10">
            <a:extLst>
              <a:ext uri="{FF2B5EF4-FFF2-40B4-BE49-F238E27FC236}">
                <a16:creationId xmlns:a16="http://schemas.microsoft.com/office/drawing/2014/main" id="{72DA8C3B-F5A7-49ED-B5A6-1AA32653011B}"/>
              </a:ext>
            </a:extLst>
          </p:cNvPr>
          <p:cNvSpPr txBox="1"/>
          <p:nvPr/>
        </p:nvSpPr>
        <p:spPr>
          <a:xfrm>
            <a:off x="7336715" y="2383115"/>
            <a:ext cx="1670124" cy="954300"/>
          </a:xfrm>
          <a:prstGeom prst="rect">
            <a:avLst/>
          </a:prstGeom>
          <a:noFill/>
        </p:spPr>
        <p:txBody>
          <a:bodyPr wrap="square" rtlCol="0">
            <a:spAutoFit/>
          </a:bodyPr>
          <a:lstStyle/>
          <a:p>
            <a:r>
              <a:rPr lang="en-US" dirty="0">
                <a:solidFill>
                  <a:srgbClr val="22A469"/>
                </a:solidFill>
                <a:latin typeface="Lucida Sans" panose="020B0602030504020204" pitchFamily="34" charset="0"/>
              </a:rPr>
              <a:t>Distorted vowel sound</a:t>
            </a:r>
          </a:p>
          <a:p>
            <a:r>
              <a:rPr lang="en-US" dirty="0">
                <a:solidFill>
                  <a:srgbClr val="22A469"/>
                </a:solidFill>
                <a:latin typeface="Lucida Sans" panose="020B0602030504020204" pitchFamily="34" charset="0"/>
              </a:rPr>
              <a:t>for /a/</a:t>
            </a:r>
          </a:p>
        </p:txBody>
      </p:sp>
      <p:sp>
        <p:nvSpPr>
          <p:cNvPr id="12" name="Rectangle 11">
            <a:extLst>
              <a:ext uri="{FF2B5EF4-FFF2-40B4-BE49-F238E27FC236}">
                <a16:creationId xmlns:a16="http://schemas.microsoft.com/office/drawing/2014/main" id="{524B2D88-05E5-43C7-B44F-68A196DA711A}"/>
              </a:ext>
            </a:extLst>
          </p:cNvPr>
          <p:cNvSpPr/>
          <p:nvPr/>
        </p:nvSpPr>
        <p:spPr>
          <a:xfrm>
            <a:off x="1539851" y="3580703"/>
            <a:ext cx="742278" cy="268941"/>
          </a:xfrm>
          <a:prstGeom prst="rect">
            <a:avLst/>
          </a:prstGeom>
          <a:solidFill>
            <a:schemeClr val="accent6">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BC400FE-19F3-4A1C-8D82-701D84C15FEC}"/>
              </a:ext>
            </a:extLst>
          </p:cNvPr>
          <p:cNvSpPr/>
          <p:nvPr/>
        </p:nvSpPr>
        <p:spPr>
          <a:xfrm>
            <a:off x="1539851" y="4130637"/>
            <a:ext cx="742278" cy="268941"/>
          </a:xfrm>
          <a:prstGeom prst="rect">
            <a:avLst/>
          </a:prstGeom>
          <a:solidFill>
            <a:schemeClr val="accent6">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6B32CD-3BBE-4D3B-BDEB-184B65FDDF52}"/>
              </a:ext>
            </a:extLst>
          </p:cNvPr>
          <p:cNvSpPr/>
          <p:nvPr/>
        </p:nvSpPr>
        <p:spPr>
          <a:xfrm>
            <a:off x="5384202" y="3715174"/>
            <a:ext cx="742278" cy="268941"/>
          </a:xfrm>
          <a:prstGeom prst="rect">
            <a:avLst/>
          </a:prstGeom>
          <a:solidFill>
            <a:schemeClr val="accent6">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18567B1-94AD-483A-914F-A9FA1E1F8ADE}"/>
              </a:ext>
            </a:extLst>
          </p:cNvPr>
          <p:cNvSpPr/>
          <p:nvPr/>
        </p:nvSpPr>
        <p:spPr>
          <a:xfrm>
            <a:off x="5380167" y="4026829"/>
            <a:ext cx="742278" cy="268941"/>
          </a:xfrm>
          <a:prstGeom prst="rect">
            <a:avLst/>
          </a:prstGeom>
          <a:solidFill>
            <a:schemeClr val="accent6">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C2770B-EB3B-4051-B651-571425D0A46C}"/>
              </a:ext>
            </a:extLst>
          </p:cNvPr>
          <p:cNvSpPr/>
          <p:nvPr/>
        </p:nvSpPr>
        <p:spPr>
          <a:xfrm>
            <a:off x="1500690" y="5787586"/>
            <a:ext cx="742278" cy="268941"/>
          </a:xfrm>
          <a:prstGeom prst="rect">
            <a:avLst/>
          </a:prstGeom>
          <a:solidFill>
            <a:schemeClr val="accent6">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9DC73F9-64D0-45BB-AF0A-2AA623240AF7}"/>
              </a:ext>
            </a:extLst>
          </p:cNvPr>
          <p:cNvSpPr/>
          <p:nvPr/>
        </p:nvSpPr>
        <p:spPr>
          <a:xfrm>
            <a:off x="3630705" y="5922057"/>
            <a:ext cx="742278" cy="268941"/>
          </a:xfrm>
          <a:prstGeom prst="rect">
            <a:avLst/>
          </a:prstGeom>
          <a:solidFill>
            <a:schemeClr val="accent6">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2B3262E-880B-4F0B-BC19-3416ED18727A}"/>
              </a:ext>
            </a:extLst>
          </p:cNvPr>
          <p:cNvSpPr/>
          <p:nvPr/>
        </p:nvSpPr>
        <p:spPr>
          <a:xfrm>
            <a:off x="5427906" y="5161146"/>
            <a:ext cx="742278" cy="268941"/>
          </a:xfrm>
          <a:prstGeom prst="rect">
            <a:avLst/>
          </a:prstGeom>
          <a:solidFill>
            <a:schemeClr val="accent6">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5A7AEC3-CBD0-410C-865B-36E29E1B6510}"/>
              </a:ext>
            </a:extLst>
          </p:cNvPr>
          <p:cNvSpPr/>
          <p:nvPr/>
        </p:nvSpPr>
        <p:spPr>
          <a:xfrm>
            <a:off x="5389581" y="5725602"/>
            <a:ext cx="742278" cy="268941"/>
          </a:xfrm>
          <a:prstGeom prst="rect">
            <a:avLst/>
          </a:prstGeom>
          <a:solidFill>
            <a:schemeClr val="accent6">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18AC489D-A559-47B8-BB7B-1B8A8D4D862B}"/>
              </a:ext>
            </a:extLst>
          </p:cNvPr>
          <p:cNvCxnSpPr>
            <a:cxnSpLocks/>
          </p:cNvCxnSpPr>
          <p:nvPr/>
        </p:nvCxnSpPr>
        <p:spPr>
          <a:xfrm flipH="1">
            <a:off x="6358442" y="5080933"/>
            <a:ext cx="1087866" cy="338503"/>
          </a:xfrm>
          <a:prstGeom prst="straightConnector1">
            <a:avLst/>
          </a:prstGeom>
          <a:ln w="57150">
            <a:solidFill>
              <a:srgbClr val="22A469"/>
            </a:solidFill>
            <a:tailEnd type="triangle"/>
          </a:ln>
        </p:spPr>
        <p:style>
          <a:lnRef idx="1">
            <a:schemeClr val="accent4"/>
          </a:lnRef>
          <a:fillRef idx="0">
            <a:schemeClr val="accent4"/>
          </a:fillRef>
          <a:effectRef idx="0">
            <a:schemeClr val="accent4"/>
          </a:effectRef>
          <a:fontRef idx="minor">
            <a:schemeClr val="tx1"/>
          </a:fontRef>
        </p:style>
      </p:cxnSp>
      <p:sp>
        <p:nvSpPr>
          <p:cNvPr id="25" name="TextBox 24">
            <a:extLst>
              <a:ext uri="{FF2B5EF4-FFF2-40B4-BE49-F238E27FC236}">
                <a16:creationId xmlns:a16="http://schemas.microsoft.com/office/drawing/2014/main" id="{DA78498C-4082-444E-AEB7-D87D594EF8BA}"/>
              </a:ext>
            </a:extLst>
          </p:cNvPr>
          <p:cNvSpPr txBox="1"/>
          <p:nvPr/>
        </p:nvSpPr>
        <p:spPr>
          <a:xfrm>
            <a:off x="7148457" y="4640863"/>
            <a:ext cx="1995543" cy="1528945"/>
          </a:xfrm>
          <a:prstGeom prst="rect">
            <a:avLst/>
          </a:prstGeom>
          <a:noFill/>
        </p:spPr>
        <p:txBody>
          <a:bodyPr wrap="square" rtlCol="0">
            <a:spAutoFit/>
          </a:bodyPr>
          <a:lstStyle/>
          <a:p>
            <a:pPr algn="ctr"/>
            <a:r>
              <a:rPr lang="en-US" dirty="0">
                <a:solidFill>
                  <a:srgbClr val="22A469"/>
                </a:solidFill>
                <a:latin typeface="Lucida Sans" panose="020B0602030504020204" pitchFamily="34" charset="0"/>
              </a:rPr>
              <a:t>Many words not yet decodable for this kindergartener</a:t>
            </a:r>
          </a:p>
        </p:txBody>
      </p:sp>
    </p:spTree>
    <p:extLst>
      <p:ext uri="{BB962C8B-B14F-4D97-AF65-F5344CB8AC3E}">
        <p14:creationId xmlns:p14="http://schemas.microsoft.com/office/powerpoint/2010/main" val="326391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2" grpId="0" animBg="1"/>
      <p:bldP spid="14" grpId="0" animBg="1"/>
      <p:bldP spid="15" grpId="0" animBg="1"/>
      <p:bldP spid="18" grpId="0" animBg="1"/>
      <p:bldP spid="19" grpId="0" animBg="1"/>
      <p:bldP spid="20" grpId="0" animBg="1"/>
      <p:bldP spid="21" grpId="0" animBg="1"/>
      <p:bldP spid="22" grpId="0" animBg="1"/>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2118719-3C83-4AEC-B670-F24696883CBC}"/>
              </a:ext>
            </a:extLst>
          </p:cNvPr>
          <p:cNvSpPr txBox="1">
            <a:spLocks/>
          </p:cNvSpPr>
          <p:nvPr/>
        </p:nvSpPr>
        <p:spPr>
          <a:xfrm>
            <a:off x="378344" y="275043"/>
            <a:ext cx="8229600" cy="114300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r>
              <a:rPr lang="en-US" dirty="0">
                <a:solidFill>
                  <a:srgbClr val="50524F"/>
                </a:solidFill>
              </a:rPr>
              <a:t>Quality practice? </a:t>
            </a:r>
          </a:p>
        </p:txBody>
      </p:sp>
      <p:sp>
        <p:nvSpPr>
          <p:cNvPr id="6" name="Rectangle 5">
            <a:extLst>
              <a:ext uri="{FF2B5EF4-FFF2-40B4-BE49-F238E27FC236}">
                <a16:creationId xmlns:a16="http://schemas.microsoft.com/office/drawing/2014/main" id="{DF99AA74-F7EC-4C2D-8C9E-20BB66635440}"/>
              </a:ext>
            </a:extLst>
          </p:cNvPr>
          <p:cNvSpPr/>
          <p:nvPr/>
        </p:nvSpPr>
        <p:spPr>
          <a:xfrm>
            <a:off x="5004490" y="419567"/>
            <a:ext cx="4013947" cy="1241622"/>
          </a:xfrm>
          <a:prstGeom prst="rect">
            <a:avLst/>
          </a:prstGeom>
        </p:spPr>
        <p:txBody>
          <a:bodyPr wrap="square">
            <a:spAutoFit/>
          </a:bodyPr>
          <a:lstStyle/>
          <a:p>
            <a:pPr marL="342900" indent="-342900">
              <a:buFont typeface="Arial" panose="020B0604020202020204" pitchFamily="34" charset="0"/>
              <a:buChar char="•"/>
            </a:pPr>
            <a:r>
              <a:rPr lang="en-US" i="1" dirty="0">
                <a:solidFill>
                  <a:srgbClr val="50524F"/>
                </a:solidFill>
                <a:latin typeface="Lucida Sans" panose="020B0602030504020204" pitchFamily="34" charset="0"/>
              </a:rPr>
              <a:t> Accurate?</a:t>
            </a:r>
          </a:p>
          <a:p>
            <a:pPr marL="342900" indent="-342900">
              <a:buFont typeface="Arial" panose="020B0604020202020204" pitchFamily="34" charset="0"/>
              <a:buChar char="•"/>
            </a:pPr>
            <a:r>
              <a:rPr lang="en-US" i="1" dirty="0">
                <a:solidFill>
                  <a:srgbClr val="50524F"/>
                </a:solidFill>
                <a:latin typeface="Lucida Sans" panose="020B0602030504020204" pitchFamily="34" charset="0"/>
              </a:rPr>
              <a:t> Focused on the current skill?  </a:t>
            </a:r>
          </a:p>
          <a:p>
            <a:pPr marL="342900" indent="-342900">
              <a:buFont typeface="Arial" panose="020B0604020202020204" pitchFamily="34" charset="0"/>
              <a:buChar char="•"/>
            </a:pPr>
            <a:r>
              <a:rPr lang="en-US" i="1" dirty="0">
                <a:solidFill>
                  <a:srgbClr val="50524F"/>
                </a:solidFill>
                <a:latin typeface="Lucida Sans" panose="020B0602030504020204" pitchFamily="34" charset="0"/>
              </a:rPr>
              <a:t> Provides many reps for kids? </a:t>
            </a:r>
          </a:p>
          <a:p>
            <a:pPr marL="342900" indent="-342900">
              <a:buFont typeface="Arial" panose="020B0604020202020204" pitchFamily="34" charset="0"/>
              <a:buChar char="•"/>
            </a:pPr>
            <a:r>
              <a:rPr lang="en-US" i="1" dirty="0">
                <a:solidFill>
                  <a:srgbClr val="50524F"/>
                </a:solidFill>
                <a:latin typeface="Lucida Sans" panose="020B0602030504020204" pitchFamily="34" charset="0"/>
              </a:rPr>
              <a:t> Promotes independence? </a:t>
            </a:r>
          </a:p>
        </p:txBody>
      </p:sp>
      <p:pic>
        <p:nvPicPr>
          <p:cNvPr id="8" name="Picture 7" descr="A close up of text on a white background&#10;&#10;Description generated with high confidence">
            <a:extLst>
              <a:ext uri="{FF2B5EF4-FFF2-40B4-BE49-F238E27FC236}">
                <a16:creationId xmlns:a16="http://schemas.microsoft.com/office/drawing/2014/main" id="{B512B62B-1D4E-4B4A-A003-C1435617FBF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 b="96063" l="9167" r="92583">
                        <a14:foregroundMark x1="45917" y1="16500" x2="45917" y2="16500"/>
                        <a14:foregroundMark x1="29667" y1="12625" x2="29667" y2="12625"/>
                        <a14:foregroundMark x1="25000" y1="20125" x2="25000" y2="20125"/>
                        <a14:foregroundMark x1="23750" y1="22000" x2="23750" y2="22000"/>
                        <a14:foregroundMark x1="9167" y1="6500" x2="7917" y2="43875"/>
                        <a14:foregroundMark x1="7917" y1="43875" x2="1583" y2="79250"/>
                        <a14:foregroundMark x1="1583" y1="79250" x2="12833" y2="86375"/>
                        <a14:foregroundMark x1="12833" y1="86375" x2="83833" y2="96063"/>
                        <a14:foregroundMark x1="83833" y1="96063" x2="91083" y2="94938"/>
                        <a14:foregroundMark x1="9333" y1="6000" x2="74500" y2="375"/>
                        <a14:foregroundMark x1="74500" y1="375" x2="86167" y2="1313"/>
                        <a14:foregroundMark x1="86167" y1="1313" x2="92583" y2="1000"/>
                      </a14:backgroundRemoval>
                    </a14:imgEffect>
                  </a14:imgLayer>
                </a14:imgProps>
              </a:ext>
            </a:extLst>
          </a:blip>
          <a:srcRect t="4294" r="8170" b="29935"/>
          <a:stretch/>
        </p:blipFill>
        <p:spPr>
          <a:xfrm>
            <a:off x="314326" y="1700463"/>
            <a:ext cx="4690164" cy="4478955"/>
          </a:xfrm>
          <a:prstGeom prst="rect">
            <a:avLst/>
          </a:prstGeom>
        </p:spPr>
      </p:pic>
      <p:sp>
        <p:nvSpPr>
          <p:cNvPr id="9" name="Oval 8">
            <a:extLst>
              <a:ext uri="{FF2B5EF4-FFF2-40B4-BE49-F238E27FC236}">
                <a16:creationId xmlns:a16="http://schemas.microsoft.com/office/drawing/2014/main" id="{99503FE4-0092-444A-91DB-5562732CB0AD}"/>
              </a:ext>
            </a:extLst>
          </p:cNvPr>
          <p:cNvSpPr/>
          <p:nvPr/>
        </p:nvSpPr>
        <p:spPr>
          <a:xfrm>
            <a:off x="1852410" y="3939940"/>
            <a:ext cx="534856" cy="692939"/>
          </a:xfrm>
          <a:prstGeom prst="ellipse">
            <a:avLst/>
          </a:prstGeom>
          <a:solidFill>
            <a:srgbClr val="16B1C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a:extLst>
              <a:ext uri="{FF2B5EF4-FFF2-40B4-BE49-F238E27FC236}">
                <a16:creationId xmlns:a16="http://schemas.microsoft.com/office/drawing/2014/main" id="{4290B820-B1DE-496B-907E-910FC3E3C4BC}"/>
              </a:ext>
            </a:extLst>
          </p:cNvPr>
          <p:cNvCxnSpPr>
            <a:cxnSpLocks/>
          </p:cNvCxnSpPr>
          <p:nvPr/>
        </p:nvCxnSpPr>
        <p:spPr>
          <a:xfrm flipH="1">
            <a:off x="2610094" y="2578839"/>
            <a:ext cx="3281489" cy="1419958"/>
          </a:xfrm>
          <a:prstGeom prst="straightConnector1">
            <a:avLst/>
          </a:prstGeom>
          <a:ln w="57150">
            <a:solidFill>
              <a:schemeClr val="accent4">
                <a:lumMod val="60000"/>
                <a:lumOff val="40000"/>
              </a:schemeClr>
            </a:solidFill>
            <a:tailEnd type="triangle"/>
          </a:ln>
        </p:spPr>
        <p:style>
          <a:lnRef idx="1">
            <a:schemeClr val="accent4"/>
          </a:lnRef>
          <a:fillRef idx="0">
            <a:schemeClr val="accent4"/>
          </a:fillRef>
          <a:effectRef idx="0">
            <a:schemeClr val="accent4"/>
          </a:effectRef>
          <a:fontRef idx="minor">
            <a:schemeClr val="tx1"/>
          </a:fontRef>
        </p:style>
      </p:cxnSp>
      <p:sp>
        <p:nvSpPr>
          <p:cNvPr id="11" name="TextBox 10">
            <a:extLst>
              <a:ext uri="{FF2B5EF4-FFF2-40B4-BE49-F238E27FC236}">
                <a16:creationId xmlns:a16="http://schemas.microsoft.com/office/drawing/2014/main" id="{CE91B86B-E3FB-430E-9618-36B6EB47462D}"/>
              </a:ext>
            </a:extLst>
          </p:cNvPr>
          <p:cNvSpPr txBox="1"/>
          <p:nvPr/>
        </p:nvSpPr>
        <p:spPr>
          <a:xfrm>
            <a:off x="5586916" y="1939656"/>
            <a:ext cx="3388660" cy="1785104"/>
          </a:xfrm>
          <a:prstGeom prst="rect">
            <a:avLst/>
          </a:prstGeom>
          <a:noFill/>
        </p:spPr>
        <p:txBody>
          <a:bodyPr wrap="square" rtlCol="0">
            <a:spAutoFit/>
          </a:bodyPr>
          <a:lstStyle/>
          <a:p>
            <a:pPr algn="ctr"/>
            <a:r>
              <a:rPr lang="en-US" sz="2200" u="sng" dirty="0">
                <a:solidFill>
                  <a:srgbClr val="22A469"/>
                </a:solidFill>
                <a:latin typeface="Lucida Sans" panose="020B0602030504020204" pitchFamily="34" charset="0"/>
              </a:rPr>
              <a:t>Focused</a:t>
            </a:r>
            <a:r>
              <a:rPr lang="en-US" sz="2200" dirty="0">
                <a:solidFill>
                  <a:srgbClr val="22A469"/>
                </a:solidFill>
                <a:latin typeface="Lucida Sans" panose="020B0602030504020204" pitchFamily="34" charset="0"/>
              </a:rPr>
              <a:t> on current skill and drawing child’s attention to new sound and spelling pattern  </a:t>
            </a:r>
          </a:p>
        </p:txBody>
      </p:sp>
      <p:grpSp>
        <p:nvGrpSpPr>
          <p:cNvPr id="20" name="Group 19">
            <a:extLst>
              <a:ext uri="{FF2B5EF4-FFF2-40B4-BE49-F238E27FC236}">
                <a16:creationId xmlns:a16="http://schemas.microsoft.com/office/drawing/2014/main" id="{AA091617-933B-4927-BE28-04FCC8A9CD9E}"/>
              </a:ext>
            </a:extLst>
          </p:cNvPr>
          <p:cNvGrpSpPr/>
          <p:nvPr/>
        </p:nvGrpSpPr>
        <p:grpSpPr>
          <a:xfrm>
            <a:off x="1584982" y="4443363"/>
            <a:ext cx="7310249" cy="1164875"/>
            <a:chOff x="1584982" y="4443363"/>
            <a:chExt cx="7310249" cy="1164875"/>
          </a:xfrm>
        </p:grpSpPr>
        <p:sp>
          <p:nvSpPr>
            <p:cNvPr id="14" name="TextBox 13">
              <a:extLst>
                <a:ext uri="{FF2B5EF4-FFF2-40B4-BE49-F238E27FC236}">
                  <a16:creationId xmlns:a16="http://schemas.microsoft.com/office/drawing/2014/main" id="{4CA755B7-D2E5-4BA9-845D-E1CD87B4102B}"/>
                </a:ext>
              </a:extLst>
            </p:cNvPr>
            <p:cNvSpPr txBox="1"/>
            <p:nvPr/>
          </p:nvSpPr>
          <p:spPr>
            <a:xfrm>
              <a:off x="5506571" y="4443363"/>
              <a:ext cx="3388660" cy="1107996"/>
            </a:xfrm>
            <a:prstGeom prst="rect">
              <a:avLst/>
            </a:prstGeom>
            <a:noFill/>
            <a:ln>
              <a:noFill/>
            </a:ln>
          </p:spPr>
          <p:txBody>
            <a:bodyPr wrap="square" rtlCol="0">
              <a:spAutoFit/>
            </a:bodyPr>
            <a:lstStyle/>
            <a:p>
              <a:pPr algn="ctr"/>
              <a:r>
                <a:rPr lang="en-US" sz="2200" dirty="0">
                  <a:solidFill>
                    <a:srgbClr val="22A469"/>
                  </a:solidFill>
                  <a:latin typeface="Lucida Sans" panose="020B0602030504020204" pitchFamily="34" charset="0"/>
                </a:rPr>
                <a:t>Pictures to stand for words that are not yet decodable</a:t>
              </a:r>
            </a:p>
          </p:txBody>
        </p:sp>
        <p:sp>
          <p:nvSpPr>
            <p:cNvPr id="16" name="Oval 15">
              <a:extLst>
                <a:ext uri="{FF2B5EF4-FFF2-40B4-BE49-F238E27FC236}">
                  <a16:creationId xmlns:a16="http://schemas.microsoft.com/office/drawing/2014/main" id="{69579BC0-167B-49E9-B17C-FB67C86BAF84}"/>
                </a:ext>
              </a:extLst>
            </p:cNvPr>
            <p:cNvSpPr/>
            <p:nvPr/>
          </p:nvSpPr>
          <p:spPr>
            <a:xfrm>
              <a:off x="1584982" y="4915299"/>
              <a:ext cx="802284" cy="692939"/>
            </a:xfrm>
            <a:prstGeom prst="ellipse">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39708E45-05D0-4D40-80B4-7613FFDDA0B2}"/>
                </a:ext>
              </a:extLst>
            </p:cNvPr>
            <p:cNvCxnSpPr>
              <a:cxnSpLocks/>
            </p:cNvCxnSpPr>
            <p:nvPr/>
          </p:nvCxnSpPr>
          <p:spPr>
            <a:xfrm flipH="1">
              <a:off x="2610094" y="4833747"/>
              <a:ext cx="2851296" cy="428021"/>
            </a:xfrm>
            <a:prstGeom prst="straightConnector1">
              <a:avLst/>
            </a:prstGeom>
            <a:ln w="57150">
              <a:solidFill>
                <a:srgbClr val="FBD994"/>
              </a:solidFill>
              <a:tailEnd type="triangle"/>
            </a:ln>
          </p:spPr>
          <p:style>
            <a:lnRef idx="1">
              <a:schemeClr val="accent4"/>
            </a:lnRef>
            <a:fillRef idx="0">
              <a:schemeClr val="accent4"/>
            </a:fillRef>
            <a:effectRef idx="0">
              <a:schemeClr val="accent4"/>
            </a:effectRef>
            <a:fontRef idx="minor">
              <a:schemeClr val="tx1"/>
            </a:fontRef>
          </p:style>
        </p:cxnSp>
      </p:grpSp>
    </p:spTree>
    <p:extLst>
      <p:ext uri="{BB962C8B-B14F-4D97-AF65-F5344CB8AC3E}">
        <p14:creationId xmlns:p14="http://schemas.microsoft.com/office/powerpoint/2010/main" val="44447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D8025-BBE9-429B-804F-EADBE5BB1650}"/>
              </a:ext>
            </a:extLst>
          </p:cNvPr>
          <p:cNvSpPr>
            <a:spLocks noGrp="1"/>
          </p:cNvSpPr>
          <p:nvPr>
            <p:ph type="title"/>
          </p:nvPr>
        </p:nvSpPr>
        <p:spPr>
          <a:xfrm>
            <a:off x="378907" y="288261"/>
            <a:ext cx="8229600" cy="1143000"/>
          </a:xfrm>
        </p:spPr>
        <p:txBody>
          <a:bodyPr/>
          <a:lstStyle/>
          <a:p>
            <a:r>
              <a:rPr lang="en-US" dirty="0">
                <a:solidFill>
                  <a:srgbClr val="22A469"/>
                </a:solidFill>
              </a:rPr>
              <a:t>Quality practice? </a:t>
            </a:r>
          </a:p>
        </p:txBody>
      </p:sp>
      <p:pic>
        <p:nvPicPr>
          <p:cNvPr id="5" name="Picture 4" descr="A stack of flyers on a table&#10;&#10;Description generated with high confidence">
            <a:extLst>
              <a:ext uri="{FF2B5EF4-FFF2-40B4-BE49-F238E27FC236}">
                <a16:creationId xmlns:a16="http://schemas.microsoft.com/office/drawing/2014/main" id="{07F389C7-71D2-4777-8B19-BBB4EC098AA2}"/>
              </a:ext>
            </a:extLst>
          </p:cNvPr>
          <p:cNvPicPr>
            <a:picLocks noChangeAspect="1"/>
          </p:cNvPicPr>
          <p:nvPr/>
        </p:nvPicPr>
        <p:blipFill rotWithShape="1">
          <a:blip r:embed="rId3"/>
          <a:srcRect b="37882"/>
          <a:stretch/>
        </p:blipFill>
        <p:spPr>
          <a:xfrm>
            <a:off x="378907" y="2062684"/>
            <a:ext cx="4521198" cy="3778308"/>
          </a:xfrm>
          <a:prstGeom prst="rect">
            <a:avLst/>
          </a:prstGeom>
        </p:spPr>
      </p:pic>
      <p:sp>
        <p:nvSpPr>
          <p:cNvPr id="8" name="Rectangle 7">
            <a:extLst>
              <a:ext uri="{FF2B5EF4-FFF2-40B4-BE49-F238E27FC236}">
                <a16:creationId xmlns:a16="http://schemas.microsoft.com/office/drawing/2014/main" id="{BC297302-0B2B-4427-AF33-56A9BAE588B6}"/>
              </a:ext>
            </a:extLst>
          </p:cNvPr>
          <p:cNvSpPr/>
          <p:nvPr/>
        </p:nvSpPr>
        <p:spPr>
          <a:xfrm>
            <a:off x="4948517" y="420726"/>
            <a:ext cx="4572000" cy="1241622"/>
          </a:xfrm>
          <a:prstGeom prst="rect">
            <a:avLst/>
          </a:prstGeom>
        </p:spPr>
        <p:txBody>
          <a:bodyPr>
            <a:spAutoFit/>
          </a:bodyPr>
          <a:lstStyle/>
          <a:p>
            <a:pPr marL="342900" indent="-342900">
              <a:buFont typeface="Arial" panose="020B0604020202020204" pitchFamily="34" charset="0"/>
              <a:buChar char="•"/>
            </a:pPr>
            <a:r>
              <a:rPr lang="en-US" i="1" dirty="0">
                <a:latin typeface="Lucida Sans" panose="020B0602030504020204" pitchFamily="34" charset="0"/>
              </a:rPr>
              <a:t> Accurate?</a:t>
            </a:r>
          </a:p>
          <a:p>
            <a:pPr marL="342900" indent="-342900">
              <a:buFont typeface="Arial" panose="020B0604020202020204" pitchFamily="34" charset="0"/>
              <a:buChar char="•"/>
            </a:pPr>
            <a:r>
              <a:rPr lang="en-US" i="1" dirty="0">
                <a:latin typeface="Lucida Sans" panose="020B0602030504020204" pitchFamily="34" charset="0"/>
              </a:rPr>
              <a:t> Focused on the current skill?  </a:t>
            </a:r>
          </a:p>
          <a:p>
            <a:pPr marL="342900" indent="-342900">
              <a:buFont typeface="Arial" panose="020B0604020202020204" pitchFamily="34" charset="0"/>
              <a:buChar char="•"/>
            </a:pPr>
            <a:r>
              <a:rPr lang="en-US" i="1" dirty="0">
                <a:latin typeface="Lucida Sans" panose="020B0602030504020204" pitchFamily="34" charset="0"/>
              </a:rPr>
              <a:t> Provides many reps for kids? </a:t>
            </a:r>
          </a:p>
          <a:p>
            <a:pPr marL="342900" indent="-342900">
              <a:buFont typeface="Arial" panose="020B0604020202020204" pitchFamily="34" charset="0"/>
              <a:buChar char="•"/>
            </a:pPr>
            <a:r>
              <a:rPr lang="en-US" i="1" dirty="0">
                <a:latin typeface="Lucida Sans" panose="020B0602030504020204" pitchFamily="34" charset="0"/>
              </a:rPr>
              <a:t> Promotes independence? </a:t>
            </a:r>
          </a:p>
        </p:txBody>
      </p:sp>
      <p:grpSp>
        <p:nvGrpSpPr>
          <p:cNvPr id="9" name="Group 8">
            <a:extLst>
              <a:ext uri="{FF2B5EF4-FFF2-40B4-BE49-F238E27FC236}">
                <a16:creationId xmlns:a16="http://schemas.microsoft.com/office/drawing/2014/main" id="{D117C665-69B5-4761-B411-B63582FAAF2A}"/>
              </a:ext>
            </a:extLst>
          </p:cNvPr>
          <p:cNvGrpSpPr/>
          <p:nvPr/>
        </p:nvGrpSpPr>
        <p:grpSpPr>
          <a:xfrm>
            <a:off x="567166" y="2492018"/>
            <a:ext cx="8576834" cy="2919639"/>
            <a:chOff x="457200" y="2487494"/>
            <a:chExt cx="8576834" cy="2919639"/>
          </a:xfrm>
        </p:grpSpPr>
        <p:sp>
          <p:nvSpPr>
            <p:cNvPr id="10" name="Oval 9">
              <a:extLst>
                <a:ext uri="{FF2B5EF4-FFF2-40B4-BE49-F238E27FC236}">
                  <a16:creationId xmlns:a16="http://schemas.microsoft.com/office/drawing/2014/main" id="{933969AB-405A-4FCD-B0F1-59920A7F210E}"/>
                </a:ext>
              </a:extLst>
            </p:cNvPr>
            <p:cNvSpPr/>
            <p:nvPr/>
          </p:nvSpPr>
          <p:spPr>
            <a:xfrm>
              <a:off x="457200" y="2769071"/>
              <a:ext cx="1237130" cy="2638062"/>
            </a:xfrm>
            <a:prstGeom prst="ellipse">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D92653F1-DC15-4993-92B4-656BA8BF493F}"/>
                </a:ext>
              </a:extLst>
            </p:cNvPr>
            <p:cNvCxnSpPr>
              <a:cxnSpLocks/>
            </p:cNvCxnSpPr>
            <p:nvPr/>
          </p:nvCxnSpPr>
          <p:spPr>
            <a:xfrm flipH="1">
              <a:off x="1694330" y="3009702"/>
              <a:ext cx="3520738" cy="755474"/>
            </a:xfrm>
            <a:prstGeom prst="straightConnector1">
              <a:avLst/>
            </a:prstGeom>
            <a:ln w="57150">
              <a:solidFill>
                <a:srgbClr val="FFFF00"/>
              </a:solidFill>
              <a:tailEnd type="triangle"/>
            </a:ln>
          </p:spPr>
          <p:style>
            <a:lnRef idx="1">
              <a:schemeClr val="accent4"/>
            </a:lnRef>
            <a:fillRef idx="0">
              <a:schemeClr val="accent4"/>
            </a:fillRef>
            <a:effectRef idx="0">
              <a:schemeClr val="accent4"/>
            </a:effectRef>
            <a:fontRef idx="minor">
              <a:schemeClr val="tx1"/>
            </a:fontRef>
          </p:style>
        </p:cxnSp>
        <p:sp>
          <p:nvSpPr>
            <p:cNvPr id="12" name="TextBox 11">
              <a:extLst>
                <a:ext uri="{FF2B5EF4-FFF2-40B4-BE49-F238E27FC236}">
                  <a16:creationId xmlns:a16="http://schemas.microsoft.com/office/drawing/2014/main" id="{BE720FAF-7998-486F-A22B-B0437A638B6F}"/>
                </a:ext>
              </a:extLst>
            </p:cNvPr>
            <p:cNvSpPr txBox="1"/>
            <p:nvPr/>
          </p:nvSpPr>
          <p:spPr>
            <a:xfrm>
              <a:off x="5215068" y="2487494"/>
              <a:ext cx="3818966" cy="2062103"/>
            </a:xfrm>
            <a:prstGeom prst="rect">
              <a:avLst/>
            </a:prstGeom>
            <a:noFill/>
          </p:spPr>
          <p:txBody>
            <a:bodyPr wrap="square" rtlCol="0">
              <a:spAutoFit/>
            </a:bodyPr>
            <a:lstStyle/>
            <a:p>
              <a:pPr algn="ctr"/>
              <a:r>
                <a:rPr lang="en-US" sz="2200" dirty="0">
                  <a:solidFill>
                    <a:srgbClr val="22A469"/>
                  </a:solidFill>
                  <a:latin typeface="Lucida Sans" panose="020B0602030504020204" pitchFamily="34" charset="0"/>
                </a:rPr>
                <a:t>Focused on new sounds! </a:t>
              </a:r>
            </a:p>
            <a:p>
              <a:pPr algn="ctr"/>
              <a:endParaRPr lang="en-US" sz="1800" dirty="0">
                <a:solidFill>
                  <a:srgbClr val="22A469"/>
                </a:solidFill>
                <a:latin typeface="Lucida Sans" panose="020B0602030504020204" pitchFamily="34" charset="0"/>
              </a:endParaRPr>
            </a:p>
            <a:p>
              <a:pPr algn="ctr"/>
              <a:r>
                <a:rPr lang="en-US" sz="2200" dirty="0">
                  <a:solidFill>
                    <a:srgbClr val="22A469"/>
                  </a:solidFill>
                  <a:latin typeface="Lucida Sans" panose="020B0602030504020204" pitchFamily="34" charset="0"/>
                </a:rPr>
                <a:t>But, this center shouldn’t last long! Students should move to writing these sounds soon.    </a:t>
              </a:r>
            </a:p>
          </p:txBody>
        </p:sp>
      </p:grpSp>
      <p:pic>
        <p:nvPicPr>
          <p:cNvPr id="17" name="Picture 16">
            <a:extLst>
              <a:ext uri="{FF2B5EF4-FFF2-40B4-BE49-F238E27FC236}">
                <a16:creationId xmlns:a16="http://schemas.microsoft.com/office/drawing/2014/main" id="{27952796-4BC1-4437-8E37-0BEE7B2741A8}"/>
              </a:ext>
            </a:extLst>
          </p:cNvPr>
          <p:cNvPicPr>
            <a:picLocks noChangeAspect="1"/>
          </p:cNvPicPr>
          <p:nvPr/>
        </p:nvPicPr>
        <p:blipFill rotWithShape="1">
          <a:blip r:embed="rId4">
            <a:extLst>
              <a:ext uri="{28A0092B-C50C-407E-A947-70E740481C1C}">
                <a14:useLocalDpi xmlns:a14="http://schemas.microsoft.com/office/drawing/2010/main" val="0"/>
              </a:ext>
            </a:extLst>
          </a:blip>
          <a:srcRect l="6131" t="27407" r="4514" b="9133"/>
          <a:stretch/>
        </p:blipFill>
        <p:spPr>
          <a:xfrm>
            <a:off x="4900105" y="4616104"/>
            <a:ext cx="4229152" cy="1689770"/>
          </a:xfrm>
          <a:prstGeom prst="rect">
            <a:avLst/>
          </a:prstGeom>
        </p:spPr>
      </p:pic>
    </p:spTree>
    <p:extLst>
      <p:ext uri="{BB962C8B-B14F-4D97-AF65-F5344CB8AC3E}">
        <p14:creationId xmlns:p14="http://schemas.microsoft.com/office/powerpoint/2010/main" val="160577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95E43DA-623C-4099-94C7-56FF87FC5C2C}"/>
              </a:ext>
            </a:extLst>
          </p:cNvPr>
          <p:cNvSpPr txBox="1">
            <a:spLocks/>
          </p:cNvSpPr>
          <p:nvPr/>
        </p:nvSpPr>
        <p:spPr>
          <a:xfrm>
            <a:off x="497305" y="301476"/>
            <a:ext cx="8229600" cy="114300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r>
              <a:rPr lang="en-US" dirty="0">
                <a:solidFill>
                  <a:srgbClr val="50524F"/>
                </a:solidFill>
              </a:rPr>
              <a:t>Quality practice? </a:t>
            </a:r>
          </a:p>
        </p:txBody>
      </p:sp>
      <p:sp>
        <p:nvSpPr>
          <p:cNvPr id="5" name="Rectangle 4">
            <a:extLst>
              <a:ext uri="{FF2B5EF4-FFF2-40B4-BE49-F238E27FC236}">
                <a16:creationId xmlns:a16="http://schemas.microsoft.com/office/drawing/2014/main" id="{04D9C57F-89C1-4A09-8332-9403EA4E9562}"/>
              </a:ext>
            </a:extLst>
          </p:cNvPr>
          <p:cNvSpPr/>
          <p:nvPr/>
        </p:nvSpPr>
        <p:spPr>
          <a:xfrm>
            <a:off x="5076854" y="601405"/>
            <a:ext cx="4067146" cy="1241622"/>
          </a:xfrm>
          <a:prstGeom prst="rect">
            <a:avLst/>
          </a:prstGeom>
        </p:spPr>
        <p:txBody>
          <a:bodyPr wrap="square">
            <a:spAutoFit/>
          </a:bodyPr>
          <a:lstStyle/>
          <a:p>
            <a:pPr marL="342900" indent="-342900">
              <a:buFont typeface="Arial" panose="020B0604020202020204" pitchFamily="34" charset="0"/>
              <a:buChar char="•"/>
            </a:pPr>
            <a:r>
              <a:rPr lang="en-US" i="1" dirty="0">
                <a:solidFill>
                  <a:srgbClr val="50524F"/>
                </a:solidFill>
                <a:latin typeface="Lucida Sans" panose="020B0602030504020204" pitchFamily="34" charset="0"/>
              </a:rPr>
              <a:t> Accurate?</a:t>
            </a:r>
          </a:p>
          <a:p>
            <a:pPr marL="342900" indent="-342900">
              <a:buFont typeface="Arial" panose="020B0604020202020204" pitchFamily="34" charset="0"/>
              <a:buChar char="•"/>
            </a:pPr>
            <a:r>
              <a:rPr lang="en-US" i="1" dirty="0">
                <a:solidFill>
                  <a:srgbClr val="50524F"/>
                </a:solidFill>
                <a:latin typeface="Lucida Sans" panose="020B0602030504020204" pitchFamily="34" charset="0"/>
              </a:rPr>
              <a:t> Focused on the current skill?  </a:t>
            </a:r>
          </a:p>
          <a:p>
            <a:pPr marL="342900" indent="-342900">
              <a:buFont typeface="Arial" panose="020B0604020202020204" pitchFamily="34" charset="0"/>
              <a:buChar char="•"/>
            </a:pPr>
            <a:r>
              <a:rPr lang="en-US" i="1" dirty="0">
                <a:solidFill>
                  <a:srgbClr val="50524F"/>
                </a:solidFill>
                <a:latin typeface="Lucida Sans" panose="020B0602030504020204" pitchFamily="34" charset="0"/>
              </a:rPr>
              <a:t> Provides many reps for kids? </a:t>
            </a:r>
          </a:p>
          <a:p>
            <a:pPr marL="342900" indent="-342900">
              <a:buFont typeface="Arial" panose="020B0604020202020204" pitchFamily="34" charset="0"/>
              <a:buChar char="•"/>
            </a:pPr>
            <a:r>
              <a:rPr lang="en-US" i="1" dirty="0">
                <a:solidFill>
                  <a:srgbClr val="50524F"/>
                </a:solidFill>
                <a:latin typeface="Lucida Sans" panose="020B0602030504020204" pitchFamily="34" charset="0"/>
              </a:rPr>
              <a:t> Promotes independence? </a:t>
            </a:r>
          </a:p>
        </p:txBody>
      </p:sp>
      <p:pic>
        <p:nvPicPr>
          <p:cNvPr id="6" name="Picture 5">
            <a:extLst>
              <a:ext uri="{FF2B5EF4-FFF2-40B4-BE49-F238E27FC236}">
                <a16:creationId xmlns:a16="http://schemas.microsoft.com/office/drawing/2014/main" id="{E0904AA2-0BA9-48E1-8A2E-15EA0DC8E7A8}"/>
              </a:ext>
            </a:extLst>
          </p:cNvPr>
          <p:cNvPicPr/>
          <p:nvPr/>
        </p:nvPicPr>
        <p:blipFill rotWithShape="1">
          <a:blip r:embed="rId3"/>
          <a:srcRect t="4668" b="5404"/>
          <a:stretch/>
        </p:blipFill>
        <p:spPr>
          <a:xfrm>
            <a:off x="497305" y="1907877"/>
            <a:ext cx="3632960" cy="43647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9" name="Group 18">
            <a:extLst>
              <a:ext uri="{FF2B5EF4-FFF2-40B4-BE49-F238E27FC236}">
                <a16:creationId xmlns:a16="http://schemas.microsoft.com/office/drawing/2014/main" id="{C8FB7FF9-B794-45C8-9B4C-A6D98C81B1BE}"/>
              </a:ext>
            </a:extLst>
          </p:cNvPr>
          <p:cNvGrpSpPr/>
          <p:nvPr/>
        </p:nvGrpSpPr>
        <p:grpSpPr>
          <a:xfrm>
            <a:off x="1763499" y="2283885"/>
            <a:ext cx="7508838" cy="3292787"/>
            <a:chOff x="1635162" y="1635162"/>
            <a:chExt cx="7508838" cy="3292787"/>
          </a:xfrm>
        </p:grpSpPr>
        <p:sp>
          <p:nvSpPr>
            <p:cNvPr id="7" name="Oval 6">
              <a:extLst>
                <a:ext uri="{FF2B5EF4-FFF2-40B4-BE49-F238E27FC236}">
                  <a16:creationId xmlns:a16="http://schemas.microsoft.com/office/drawing/2014/main" id="{54AF5FB2-2CEB-4179-B073-741B39FA9828}"/>
                </a:ext>
              </a:extLst>
            </p:cNvPr>
            <p:cNvSpPr/>
            <p:nvPr/>
          </p:nvSpPr>
          <p:spPr>
            <a:xfrm>
              <a:off x="1635162" y="1635162"/>
              <a:ext cx="1237130" cy="1204857"/>
            </a:xfrm>
            <a:prstGeom prst="ellipse">
              <a:avLst/>
            </a:prstGeom>
            <a:solidFill>
              <a:srgbClr val="16B1C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FB85647C-57FD-4074-939D-E527DFE487DA}"/>
                </a:ext>
              </a:extLst>
            </p:cNvPr>
            <p:cNvCxnSpPr>
              <a:cxnSpLocks/>
            </p:cNvCxnSpPr>
            <p:nvPr/>
          </p:nvCxnSpPr>
          <p:spPr>
            <a:xfrm flipH="1" flipV="1">
              <a:off x="2872292" y="1939656"/>
              <a:ext cx="2714624" cy="837407"/>
            </a:xfrm>
            <a:prstGeom prst="straightConnector1">
              <a:avLst/>
            </a:prstGeom>
            <a:ln w="57150">
              <a:tailEnd type="triangle"/>
            </a:ln>
          </p:spPr>
          <p:style>
            <a:lnRef idx="1">
              <a:schemeClr val="accent4"/>
            </a:lnRef>
            <a:fillRef idx="0">
              <a:schemeClr val="accent4"/>
            </a:fillRef>
            <a:effectRef idx="0">
              <a:schemeClr val="accent4"/>
            </a:effectRef>
            <a:fontRef idx="minor">
              <a:schemeClr val="tx1"/>
            </a:fontRef>
          </p:style>
        </p:cxnSp>
        <p:sp>
          <p:nvSpPr>
            <p:cNvPr id="13" name="TextBox 12">
              <a:extLst>
                <a:ext uri="{FF2B5EF4-FFF2-40B4-BE49-F238E27FC236}">
                  <a16:creationId xmlns:a16="http://schemas.microsoft.com/office/drawing/2014/main" id="{1588E6D5-E6F2-4EFF-B2F5-82157D423E54}"/>
                </a:ext>
              </a:extLst>
            </p:cNvPr>
            <p:cNvSpPr txBox="1"/>
            <p:nvPr/>
          </p:nvSpPr>
          <p:spPr>
            <a:xfrm>
              <a:off x="5325034" y="2188738"/>
              <a:ext cx="3818966" cy="2739211"/>
            </a:xfrm>
            <a:prstGeom prst="rect">
              <a:avLst/>
            </a:prstGeom>
            <a:noFill/>
          </p:spPr>
          <p:txBody>
            <a:bodyPr wrap="square" rtlCol="0">
              <a:spAutoFit/>
            </a:bodyPr>
            <a:lstStyle/>
            <a:p>
              <a:pPr algn="ctr"/>
              <a:r>
                <a:rPr lang="en-US" sz="2800" dirty="0">
                  <a:solidFill>
                    <a:srgbClr val="22A469"/>
                  </a:solidFill>
                  <a:latin typeface="Lucida Sans" panose="020B0602030504020204" pitchFamily="34" charset="0"/>
                </a:rPr>
                <a:t>Inaccurate</a:t>
              </a:r>
              <a:r>
                <a:rPr lang="en-US" sz="2800" dirty="0">
                  <a:solidFill>
                    <a:schemeClr val="accent4"/>
                  </a:solidFill>
                  <a:latin typeface="Lucida Sans" panose="020B0602030504020204" pitchFamily="34" charset="0"/>
                </a:rPr>
                <a:t> </a:t>
              </a:r>
            </a:p>
            <a:p>
              <a:endParaRPr lang="en-US" sz="2000" dirty="0">
                <a:solidFill>
                  <a:schemeClr val="accent6"/>
                </a:solidFill>
                <a:latin typeface="Lucida Sans" panose="020B0602030504020204" pitchFamily="34" charset="0"/>
              </a:endParaRPr>
            </a:p>
            <a:p>
              <a:r>
                <a:rPr lang="en-US" sz="2800" dirty="0">
                  <a:solidFill>
                    <a:schemeClr val="accent6"/>
                  </a:solidFill>
                  <a:latin typeface="Lucida Sans" panose="020B0602030504020204" pitchFamily="34" charset="0"/>
                </a:rPr>
                <a:t>   /e/ </a:t>
              </a:r>
              <a:r>
                <a:rPr lang="en-US" sz="2800" dirty="0">
                  <a:solidFill>
                    <a:schemeClr val="accent4"/>
                  </a:solidFill>
                  <a:latin typeface="Lucida Sans" panose="020B0602030504020204" pitchFamily="34" charset="0"/>
                </a:rPr>
                <a:t>/x/ /r/ /ā/</a:t>
              </a:r>
              <a:endParaRPr lang="en-US" sz="4000" dirty="0">
                <a:solidFill>
                  <a:schemeClr val="accent4"/>
                </a:solidFill>
                <a:latin typeface="Lucida Sans" panose="020B0602030504020204" pitchFamily="34" charset="0"/>
              </a:endParaRPr>
            </a:p>
            <a:p>
              <a:pPr algn="ctr"/>
              <a:r>
                <a:rPr lang="en-US" sz="4000" dirty="0">
                  <a:solidFill>
                    <a:schemeClr val="accent6"/>
                  </a:solidFill>
                  <a:latin typeface="Lucida Sans" panose="020B0602030504020204" pitchFamily="34" charset="0"/>
                </a:rPr>
                <a:t>≠</a:t>
              </a:r>
              <a:r>
                <a:rPr lang="en-US" sz="4000" dirty="0">
                  <a:solidFill>
                    <a:schemeClr val="accent4"/>
                  </a:solidFill>
                  <a:latin typeface="Lucida Sans" panose="020B0602030504020204" pitchFamily="34" charset="0"/>
                </a:rPr>
                <a:t> </a:t>
              </a:r>
            </a:p>
            <a:p>
              <a:r>
                <a:rPr lang="en-US" sz="2800" dirty="0">
                  <a:solidFill>
                    <a:schemeClr val="accent4"/>
                  </a:solidFill>
                  <a:latin typeface="Lucida Sans" panose="020B0602030504020204" pitchFamily="34" charset="0"/>
                </a:rPr>
                <a:t>         /x/ /r/ /ā/</a:t>
              </a:r>
            </a:p>
            <a:p>
              <a:pPr algn="ctr"/>
              <a:r>
                <a:rPr lang="en-US" sz="2800" dirty="0">
                  <a:solidFill>
                    <a:schemeClr val="accent4"/>
                  </a:solidFill>
                  <a:latin typeface="Lucida Sans" panose="020B0602030504020204" pitchFamily="34" charset="0"/>
                </a:rPr>
                <a:t>  </a:t>
              </a:r>
            </a:p>
          </p:txBody>
        </p:sp>
      </p:grpSp>
      <p:sp>
        <p:nvSpPr>
          <p:cNvPr id="16" name="Rectangle 15">
            <a:extLst>
              <a:ext uri="{FF2B5EF4-FFF2-40B4-BE49-F238E27FC236}">
                <a16:creationId xmlns:a16="http://schemas.microsoft.com/office/drawing/2014/main" id="{697E16B8-1B67-48C3-95A3-9BF02595348C}"/>
              </a:ext>
            </a:extLst>
          </p:cNvPr>
          <p:cNvSpPr/>
          <p:nvPr/>
        </p:nvSpPr>
        <p:spPr>
          <a:xfrm>
            <a:off x="6454210" y="3488742"/>
            <a:ext cx="656217" cy="1785769"/>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3A452CE-F282-42CC-AB81-A35ED271160E}"/>
              </a:ext>
            </a:extLst>
          </p:cNvPr>
          <p:cNvSpPr txBox="1"/>
          <p:nvPr/>
        </p:nvSpPr>
        <p:spPr>
          <a:xfrm>
            <a:off x="4426100" y="5017659"/>
            <a:ext cx="4433495" cy="954107"/>
          </a:xfrm>
          <a:prstGeom prst="rect">
            <a:avLst/>
          </a:prstGeom>
          <a:noFill/>
        </p:spPr>
        <p:txBody>
          <a:bodyPr wrap="square" rtlCol="0">
            <a:spAutoFit/>
          </a:bodyPr>
          <a:lstStyle/>
          <a:p>
            <a:r>
              <a:rPr lang="en-US" sz="2800" dirty="0">
                <a:solidFill>
                  <a:srgbClr val="22A469"/>
                </a:solidFill>
                <a:latin typeface="Lucida Sans" panose="020B0602030504020204" pitchFamily="34" charset="0"/>
              </a:rPr>
              <a:t>Fun fact! </a:t>
            </a:r>
          </a:p>
          <a:p>
            <a:pPr algn="ctr"/>
            <a:r>
              <a:rPr lang="en-US" sz="2800" dirty="0">
                <a:solidFill>
                  <a:srgbClr val="22A469"/>
                </a:solidFill>
                <a:latin typeface="Lucida Sans" panose="020B0602030504020204" pitchFamily="34" charset="0"/>
              </a:rPr>
              <a:t>/x/ is </a:t>
            </a:r>
            <a:r>
              <a:rPr lang="en-US" sz="2800" u="sng" dirty="0">
                <a:solidFill>
                  <a:srgbClr val="22A469"/>
                </a:solidFill>
                <a:latin typeface="Lucida Sans" panose="020B0602030504020204" pitchFamily="34" charset="0"/>
              </a:rPr>
              <a:t>actually</a:t>
            </a:r>
            <a:r>
              <a:rPr lang="en-US" sz="2800" dirty="0">
                <a:solidFill>
                  <a:srgbClr val="22A469"/>
                </a:solidFill>
                <a:latin typeface="Lucida Sans" panose="020B0602030504020204" pitchFamily="34" charset="0"/>
              </a:rPr>
              <a:t> /k/ + /s/</a:t>
            </a:r>
          </a:p>
        </p:txBody>
      </p:sp>
    </p:spTree>
    <p:extLst>
      <p:ext uri="{BB962C8B-B14F-4D97-AF65-F5344CB8AC3E}">
        <p14:creationId xmlns:p14="http://schemas.microsoft.com/office/powerpoint/2010/main" val="306620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34C47C-0880-4D96-BE88-620DE196C5BF}"/>
              </a:ext>
            </a:extLst>
          </p:cNvPr>
          <p:cNvSpPr>
            <a:spLocks noGrp="1"/>
          </p:cNvSpPr>
          <p:nvPr>
            <p:ph type="body" idx="1"/>
          </p:nvPr>
        </p:nvSpPr>
        <p:spPr>
          <a:xfrm>
            <a:off x="457199" y="3176337"/>
            <a:ext cx="8229600" cy="3127551"/>
          </a:xfrm>
        </p:spPr>
        <p:txBody>
          <a:bodyPr/>
          <a:lstStyle/>
          <a:p>
            <a:pPr marL="304792" indent="0" algn="ctr">
              <a:buNone/>
            </a:pPr>
            <a:endParaRPr lang="en-US" sz="4000" dirty="0">
              <a:solidFill>
                <a:srgbClr val="50524F"/>
              </a:solidFill>
            </a:endParaRPr>
          </a:p>
          <a:p>
            <a:pPr marL="304792" indent="0" algn="ctr">
              <a:buNone/>
            </a:pPr>
            <a:endParaRPr lang="en-US" sz="4000" dirty="0">
              <a:solidFill>
                <a:srgbClr val="50524F"/>
              </a:solidFill>
            </a:endParaRPr>
          </a:p>
          <a:p>
            <a:pPr marL="304792" indent="0" algn="ctr">
              <a:buNone/>
            </a:pPr>
            <a:r>
              <a:rPr lang="en-US" sz="4000" dirty="0">
                <a:solidFill>
                  <a:srgbClr val="50524F"/>
                </a:solidFill>
              </a:rPr>
              <a:t>Don’t worry…we make this work! </a:t>
            </a:r>
          </a:p>
        </p:txBody>
      </p:sp>
      <p:pic>
        <p:nvPicPr>
          <p:cNvPr id="7" name="Picture 6" descr="A close up of a logo&#10;&#10;Description generated with very high confidence">
            <a:extLst>
              <a:ext uri="{FF2B5EF4-FFF2-40B4-BE49-F238E27FC236}">
                <a16:creationId xmlns:a16="http://schemas.microsoft.com/office/drawing/2014/main" id="{8E793F41-D89C-4C06-ACAD-4F45F4940129}"/>
              </a:ext>
            </a:extLst>
          </p:cNvPr>
          <p:cNvPicPr>
            <a:picLocks noChangeAspect="1"/>
          </p:cNvPicPr>
          <p:nvPr/>
        </p:nvPicPr>
        <p:blipFill rotWithShape="1">
          <a:blip r:embed="rId3"/>
          <a:srcRect l="4236" t="6219" r="4894" b="25734"/>
          <a:stretch/>
        </p:blipFill>
        <p:spPr>
          <a:xfrm>
            <a:off x="1785026" y="934784"/>
            <a:ext cx="5573945" cy="313047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4747497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95E43DA-623C-4099-94C7-56FF87FC5C2C}"/>
              </a:ext>
            </a:extLst>
          </p:cNvPr>
          <p:cNvSpPr txBox="1">
            <a:spLocks/>
          </p:cNvSpPr>
          <p:nvPr/>
        </p:nvSpPr>
        <p:spPr>
          <a:xfrm>
            <a:off x="631782" y="349800"/>
            <a:ext cx="8229600" cy="114300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r>
              <a:rPr lang="en-US" dirty="0">
                <a:solidFill>
                  <a:srgbClr val="50524F"/>
                </a:solidFill>
              </a:rPr>
              <a:t>Make It Work! </a:t>
            </a:r>
          </a:p>
        </p:txBody>
      </p:sp>
      <p:pic>
        <p:nvPicPr>
          <p:cNvPr id="6" name="Picture 5">
            <a:extLst>
              <a:ext uri="{FF2B5EF4-FFF2-40B4-BE49-F238E27FC236}">
                <a16:creationId xmlns:a16="http://schemas.microsoft.com/office/drawing/2014/main" id="{E0904AA2-0BA9-48E1-8A2E-15EA0DC8E7A8}"/>
              </a:ext>
            </a:extLst>
          </p:cNvPr>
          <p:cNvPicPr/>
          <p:nvPr/>
        </p:nvPicPr>
        <p:blipFill rotWithShape="1">
          <a:blip r:embed="rId3"/>
          <a:srcRect t="4668" b="5404"/>
          <a:stretch/>
        </p:blipFill>
        <p:spPr>
          <a:xfrm>
            <a:off x="5214006" y="1417288"/>
            <a:ext cx="3701524" cy="46167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F47792C7-06B7-4113-B24B-07B52EB0C505}"/>
              </a:ext>
            </a:extLst>
          </p:cNvPr>
          <p:cNvPicPr>
            <a:picLocks noChangeAspect="1"/>
          </p:cNvPicPr>
          <p:nvPr/>
        </p:nvPicPr>
        <p:blipFill>
          <a:blip r:embed="rId4"/>
          <a:stretch>
            <a:fillRect/>
          </a:stretch>
        </p:blipFill>
        <p:spPr>
          <a:xfrm rot="9011096">
            <a:off x="2499912" y="1886901"/>
            <a:ext cx="1320123" cy="3336978"/>
          </a:xfrm>
          <a:prstGeom prst="rect">
            <a:avLst/>
          </a:prstGeom>
        </p:spPr>
      </p:pic>
      <p:sp>
        <p:nvSpPr>
          <p:cNvPr id="23" name="Oval 22">
            <a:extLst>
              <a:ext uri="{FF2B5EF4-FFF2-40B4-BE49-F238E27FC236}">
                <a16:creationId xmlns:a16="http://schemas.microsoft.com/office/drawing/2014/main" id="{D6A2D19E-A90E-44D5-8842-9394795EEFD2}"/>
              </a:ext>
            </a:extLst>
          </p:cNvPr>
          <p:cNvSpPr/>
          <p:nvPr/>
        </p:nvSpPr>
        <p:spPr>
          <a:xfrm>
            <a:off x="6681630" y="2000374"/>
            <a:ext cx="825726" cy="839212"/>
          </a:xfrm>
          <a:prstGeom prst="ellipse">
            <a:avLst/>
          </a:prstGeom>
          <a:solidFill>
            <a:srgbClr val="16B1C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lose up of a logo&#10;&#10;Description generated with very high confidence">
            <a:extLst>
              <a:ext uri="{FF2B5EF4-FFF2-40B4-BE49-F238E27FC236}">
                <a16:creationId xmlns:a16="http://schemas.microsoft.com/office/drawing/2014/main" id="{2FB2F674-EAD4-4C06-A670-5B9EF9AC8D8F}"/>
              </a:ext>
            </a:extLst>
          </p:cNvPr>
          <p:cNvPicPr>
            <a:picLocks noChangeAspect="1"/>
          </p:cNvPicPr>
          <p:nvPr/>
        </p:nvPicPr>
        <p:blipFill>
          <a:blip r:embed="rId5"/>
          <a:stretch>
            <a:fillRect/>
          </a:stretch>
        </p:blipFill>
        <p:spPr>
          <a:xfrm>
            <a:off x="6407212" y="1568312"/>
            <a:ext cx="1315111" cy="1271274"/>
          </a:xfrm>
          <a:prstGeom prst="rect">
            <a:avLst/>
          </a:prstGeom>
        </p:spPr>
      </p:pic>
      <p:grpSp>
        <p:nvGrpSpPr>
          <p:cNvPr id="14" name="Group 13">
            <a:extLst>
              <a:ext uri="{FF2B5EF4-FFF2-40B4-BE49-F238E27FC236}">
                <a16:creationId xmlns:a16="http://schemas.microsoft.com/office/drawing/2014/main" id="{D5A3F390-F7C7-4C32-B8C5-26D7B1B32D69}"/>
              </a:ext>
            </a:extLst>
          </p:cNvPr>
          <p:cNvGrpSpPr/>
          <p:nvPr/>
        </p:nvGrpSpPr>
        <p:grpSpPr>
          <a:xfrm>
            <a:off x="631782" y="5101097"/>
            <a:ext cx="6956173" cy="980539"/>
            <a:chOff x="-880407" y="4751161"/>
            <a:chExt cx="7227420" cy="1037123"/>
          </a:xfrm>
        </p:grpSpPr>
        <p:sp>
          <p:nvSpPr>
            <p:cNvPr id="24" name="Oval 23">
              <a:extLst>
                <a:ext uri="{FF2B5EF4-FFF2-40B4-BE49-F238E27FC236}">
                  <a16:creationId xmlns:a16="http://schemas.microsoft.com/office/drawing/2014/main" id="{C6C01ACC-8222-47C5-AABB-ACCAE0A80388}"/>
                </a:ext>
              </a:extLst>
            </p:cNvPr>
            <p:cNvSpPr/>
            <p:nvPr/>
          </p:nvSpPr>
          <p:spPr>
            <a:xfrm>
              <a:off x="5489089" y="4751161"/>
              <a:ext cx="857924" cy="887641"/>
            </a:xfrm>
            <a:prstGeom prst="ellipse">
              <a:avLst/>
            </a:prstGeom>
            <a:solidFill>
              <a:srgbClr val="16B1C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7A71E6C-9985-41D6-81DE-BC37CA74B677}"/>
                </a:ext>
              </a:extLst>
            </p:cNvPr>
            <p:cNvSpPr txBox="1"/>
            <p:nvPr/>
          </p:nvSpPr>
          <p:spPr>
            <a:xfrm>
              <a:off x="-880407" y="4909332"/>
              <a:ext cx="3276375" cy="878952"/>
            </a:xfrm>
            <a:prstGeom prst="rect">
              <a:avLst/>
            </a:prstGeom>
            <a:noFill/>
          </p:spPr>
          <p:txBody>
            <a:bodyPr wrap="square" rtlCol="0">
              <a:spAutoFit/>
            </a:bodyPr>
            <a:lstStyle/>
            <a:p>
              <a:pPr algn="ctr"/>
              <a:r>
                <a:rPr lang="en-US" sz="2400" dirty="0">
                  <a:solidFill>
                    <a:srgbClr val="22A469"/>
                  </a:solidFill>
                  <a:latin typeface="Lucida Sans" panose="020B0602030504020204" pitchFamily="34" charset="0"/>
                </a:rPr>
                <a:t>Postbox is not yet decodable (/</a:t>
              </a:r>
              <a:r>
                <a:rPr lang="en-US" sz="2400" dirty="0" err="1">
                  <a:solidFill>
                    <a:srgbClr val="22A469"/>
                  </a:solidFill>
                  <a:latin typeface="Lucida Sans" panose="020B0602030504020204" pitchFamily="34" charset="0"/>
                </a:rPr>
                <a:t>oe</a:t>
              </a:r>
              <a:r>
                <a:rPr lang="en-US" sz="2400" dirty="0">
                  <a:solidFill>
                    <a:srgbClr val="22A469"/>
                  </a:solidFill>
                  <a:latin typeface="Lucida Sans" panose="020B0602030504020204" pitchFamily="34" charset="0"/>
                </a:rPr>
                <a:t>/)</a:t>
              </a:r>
            </a:p>
          </p:txBody>
        </p:sp>
      </p:grpSp>
      <p:pic>
        <p:nvPicPr>
          <p:cNvPr id="26" name="Picture 25" descr="A close up of a logo&#10;&#10;Description generated with very high confidence">
            <a:extLst>
              <a:ext uri="{FF2B5EF4-FFF2-40B4-BE49-F238E27FC236}">
                <a16:creationId xmlns:a16="http://schemas.microsoft.com/office/drawing/2014/main" id="{66AF8ABD-E34C-4FDB-8019-E5764B6DDE67}"/>
              </a:ext>
            </a:extLst>
          </p:cNvPr>
          <p:cNvPicPr>
            <a:picLocks noChangeAspect="1"/>
          </p:cNvPicPr>
          <p:nvPr/>
        </p:nvPicPr>
        <p:blipFill>
          <a:blip r:embed="rId5"/>
          <a:stretch>
            <a:fillRect/>
          </a:stretch>
        </p:blipFill>
        <p:spPr>
          <a:xfrm>
            <a:off x="6517536" y="4669033"/>
            <a:ext cx="1315111" cy="1271274"/>
          </a:xfrm>
          <a:prstGeom prst="rect">
            <a:avLst/>
          </a:prstGeom>
        </p:spPr>
      </p:pic>
    </p:spTree>
    <p:extLst>
      <p:ext uri="{BB962C8B-B14F-4D97-AF65-F5344CB8AC3E}">
        <p14:creationId xmlns:p14="http://schemas.microsoft.com/office/powerpoint/2010/main" val="340528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generated with very high confidence">
            <a:extLst>
              <a:ext uri="{FF2B5EF4-FFF2-40B4-BE49-F238E27FC236}">
                <a16:creationId xmlns:a16="http://schemas.microsoft.com/office/drawing/2014/main" id="{B1750742-4FE3-4FAD-9F16-FA07C66D6EC6}"/>
              </a:ext>
            </a:extLst>
          </p:cNvPr>
          <p:cNvPicPr>
            <a:picLocks noChangeAspect="1"/>
          </p:cNvPicPr>
          <p:nvPr/>
        </p:nvPicPr>
        <p:blipFill>
          <a:blip r:embed="rId3"/>
          <a:stretch>
            <a:fillRect/>
          </a:stretch>
        </p:blipFill>
        <p:spPr>
          <a:xfrm>
            <a:off x="532805" y="1709297"/>
            <a:ext cx="3447218" cy="4524473"/>
          </a:xfrm>
          <a:prstGeom prst="rect">
            <a:avLst/>
          </a:prstGeom>
        </p:spPr>
      </p:pic>
      <p:sp>
        <p:nvSpPr>
          <p:cNvPr id="7" name="Title 1">
            <a:extLst>
              <a:ext uri="{FF2B5EF4-FFF2-40B4-BE49-F238E27FC236}">
                <a16:creationId xmlns:a16="http://schemas.microsoft.com/office/drawing/2014/main" id="{6F87512F-7942-492F-9768-D6A396BBE046}"/>
              </a:ext>
            </a:extLst>
          </p:cNvPr>
          <p:cNvSpPr txBox="1">
            <a:spLocks/>
          </p:cNvSpPr>
          <p:nvPr/>
        </p:nvSpPr>
        <p:spPr>
          <a:xfrm>
            <a:off x="651329" y="156718"/>
            <a:ext cx="8229600" cy="114300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r>
              <a:rPr lang="en-US" dirty="0">
                <a:solidFill>
                  <a:srgbClr val="50524F"/>
                </a:solidFill>
              </a:rPr>
              <a:t>Make It Work! </a:t>
            </a:r>
          </a:p>
        </p:txBody>
      </p:sp>
      <p:sp>
        <p:nvSpPr>
          <p:cNvPr id="8" name="Rectangle 7">
            <a:extLst>
              <a:ext uri="{FF2B5EF4-FFF2-40B4-BE49-F238E27FC236}">
                <a16:creationId xmlns:a16="http://schemas.microsoft.com/office/drawing/2014/main" id="{A27DA9F1-AA6B-40AB-9526-ECBA7CDA5629}"/>
              </a:ext>
            </a:extLst>
          </p:cNvPr>
          <p:cNvSpPr/>
          <p:nvPr/>
        </p:nvSpPr>
        <p:spPr>
          <a:xfrm>
            <a:off x="4308929" y="397246"/>
            <a:ext cx="4572000" cy="2300502"/>
          </a:xfrm>
          <a:prstGeom prst="rect">
            <a:avLst/>
          </a:prstGeom>
        </p:spPr>
        <p:txBody>
          <a:bodyPr>
            <a:spAutoFit/>
          </a:bodyPr>
          <a:lstStyle/>
          <a:p>
            <a:pPr marL="342900" indent="-342900">
              <a:lnSpc>
                <a:spcPct val="200000"/>
              </a:lnSpc>
              <a:buFont typeface="Arial" panose="020B0604020202020204" pitchFamily="34" charset="0"/>
              <a:buChar char="•"/>
            </a:pPr>
            <a:r>
              <a:rPr lang="en-US" i="1" dirty="0">
                <a:latin typeface="Lucida Sans" panose="020B0602030504020204" pitchFamily="34" charset="0"/>
              </a:rPr>
              <a:t> Accurate?    </a:t>
            </a:r>
          </a:p>
          <a:p>
            <a:pPr marL="342900" indent="-342900">
              <a:lnSpc>
                <a:spcPct val="200000"/>
              </a:lnSpc>
              <a:buFont typeface="Arial" panose="020B0604020202020204" pitchFamily="34" charset="0"/>
              <a:buChar char="•"/>
            </a:pPr>
            <a:r>
              <a:rPr lang="en-US" i="1" dirty="0">
                <a:latin typeface="Lucida Sans" panose="020B0602030504020204" pitchFamily="34" charset="0"/>
              </a:rPr>
              <a:t> Focused on the current skill?  </a:t>
            </a:r>
          </a:p>
          <a:p>
            <a:pPr marL="342900" indent="-342900">
              <a:lnSpc>
                <a:spcPct val="200000"/>
              </a:lnSpc>
              <a:buFont typeface="Arial" panose="020B0604020202020204" pitchFamily="34" charset="0"/>
              <a:buChar char="•"/>
            </a:pPr>
            <a:r>
              <a:rPr lang="en-US" i="1" dirty="0">
                <a:latin typeface="Lucida Sans" panose="020B0602030504020204" pitchFamily="34" charset="0"/>
              </a:rPr>
              <a:t> Provides many reps for kids? </a:t>
            </a:r>
          </a:p>
          <a:p>
            <a:pPr marL="342900" indent="-342900">
              <a:lnSpc>
                <a:spcPct val="200000"/>
              </a:lnSpc>
              <a:buFont typeface="Arial" panose="020B0604020202020204" pitchFamily="34" charset="0"/>
              <a:buChar char="•"/>
            </a:pPr>
            <a:r>
              <a:rPr lang="en-US" i="1" dirty="0">
                <a:latin typeface="Lucida Sans" panose="020B0602030504020204" pitchFamily="34" charset="0"/>
              </a:rPr>
              <a:t> Promotes independence? </a:t>
            </a:r>
          </a:p>
        </p:txBody>
      </p:sp>
      <p:pic>
        <p:nvPicPr>
          <p:cNvPr id="10" name="Picture 9">
            <a:extLst>
              <a:ext uri="{FF2B5EF4-FFF2-40B4-BE49-F238E27FC236}">
                <a16:creationId xmlns:a16="http://schemas.microsoft.com/office/drawing/2014/main" id="{6BB59BA1-37AC-4765-8379-2C6ED4768346}"/>
              </a:ext>
            </a:extLst>
          </p:cNvPr>
          <p:cNvPicPr>
            <a:picLocks noChangeAspect="1"/>
          </p:cNvPicPr>
          <p:nvPr/>
        </p:nvPicPr>
        <p:blipFill>
          <a:blip r:embed="rId4"/>
          <a:stretch>
            <a:fillRect/>
          </a:stretch>
        </p:blipFill>
        <p:spPr>
          <a:xfrm>
            <a:off x="6137433" y="397246"/>
            <a:ext cx="577131" cy="569215"/>
          </a:xfrm>
          <a:prstGeom prst="rect">
            <a:avLst/>
          </a:prstGeom>
        </p:spPr>
      </p:pic>
      <p:pic>
        <p:nvPicPr>
          <p:cNvPr id="11" name="Picture 10">
            <a:extLst>
              <a:ext uri="{FF2B5EF4-FFF2-40B4-BE49-F238E27FC236}">
                <a16:creationId xmlns:a16="http://schemas.microsoft.com/office/drawing/2014/main" id="{1DFC23A0-88FA-4127-A261-38116BFD3FA0}"/>
              </a:ext>
            </a:extLst>
          </p:cNvPr>
          <p:cNvPicPr>
            <a:picLocks noChangeAspect="1"/>
          </p:cNvPicPr>
          <p:nvPr/>
        </p:nvPicPr>
        <p:blipFill>
          <a:blip r:embed="rId4"/>
          <a:stretch>
            <a:fillRect/>
          </a:stretch>
        </p:blipFill>
        <p:spPr>
          <a:xfrm>
            <a:off x="8337471" y="1570674"/>
            <a:ext cx="543553" cy="536098"/>
          </a:xfrm>
          <a:prstGeom prst="rect">
            <a:avLst/>
          </a:prstGeom>
        </p:spPr>
      </p:pic>
      <p:pic>
        <p:nvPicPr>
          <p:cNvPr id="13" name="Picture 12">
            <a:extLst>
              <a:ext uri="{FF2B5EF4-FFF2-40B4-BE49-F238E27FC236}">
                <a16:creationId xmlns:a16="http://schemas.microsoft.com/office/drawing/2014/main" id="{631C7902-14C8-4E3D-88FC-79360BD6683F}"/>
              </a:ext>
            </a:extLst>
          </p:cNvPr>
          <p:cNvPicPr>
            <a:picLocks noChangeAspect="1"/>
          </p:cNvPicPr>
          <p:nvPr/>
        </p:nvPicPr>
        <p:blipFill>
          <a:blip r:embed="rId4"/>
          <a:stretch>
            <a:fillRect/>
          </a:stretch>
        </p:blipFill>
        <p:spPr>
          <a:xfrm>
            <a:off x="8297426" y="2192158"/>
            <a:ext cx="583503" cy="575500"/>
          </a:xfrm>
          <a:prstGeom prst="rect">
            <a:avLst/>
          </a:prstGeom>
        </p:spPr>
      </p:pic>
      <p:sp>
        <p:nvSpPr>
          <p:cNvPr id="14" name="Title 1">
            <a:extLst>
              <a:ext uri="{FF2B5EF4-FFF2-40B4-BE49-F238E27FC236}">
                <a16:creationId xmlns:a16="http://schemas.microsoft.com/office/drawing/2014/main" id="{B62941FE-4133-4C0C-89D4-F15F14855FF0}"/>
              </a:ext>
            </a:extLst>
          </p:cNvPr>
          <p:cNvSpPr txBox="1">
            <a:spLocks/>
          </p:cNvSpPr>
          <p:nvPr/>
        </p:nvSpPr>
        <p:spPr>
          <a:xfrm>
            <a:off x="4428564" y="2651374"/>
            <a:ext cx="4572000" cy="114300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r>
              <a:rPr lang="en-US" sz="2400" b="1" dirty="0">
                <a:solidFill>
                  <a:schemeClr val="accent2"/>
                </a:solidFill>
              </a:rPr>
              <a:t>…</a:t>
            </a:r>
            <a:r>
              <a:rPr lang="en-US" sz="2400" dirty="0">
                <a:solidFill>
                  <a:schemeClr val="accent2"/>
                </a:solidFill>
              </a:rPr>
              <a:t>kids can do this activity without decoding the words! </a:t>
            </a:r>
          </a:p>
        </p:txBody>
      </p:sp>
      <p:grpSp>
        <p:nvGrpSpPr>
          <p:cNvPr id="22" name="Group 21">
            <a:extLst>
              <a:ext uri="{FF2B5EF4-FFF2-40B4-BE49-F238E27FC236}">
                <a16:creationId xmlns:a16="http://schemas.microsoft.com/office/drawing/2014/main" id="{6472DE78-0DC0-4406-9CCF-0C3B58881E90}"/>
              </a:ext>
            </a:extLst>
          </p:cNvPr>
          <p:cNvGrpSpPr/>
          <p:nvPr/>
        </p:nvGrpSpPr>
        <p:grpSpPr>
          <a:xfrm>
            <a:off x="4876800" y="3971534"/>
            <a:ext cx="3810000" cy="2124466"/>
            <a:chOff x="4244383" y="4036080"/>
            <a:chExt cx="4093088" cy="2196624"/>
          </a:xfrm>
        </p:grpSpPr>
        <p:pic>
          <p:nvPicPr>
            <p:cNvPr id="21" name="Picture 20">
              <a:extLst>
                <a:ext uri="{FF2B5EF4-FFF2-40B4-BE49-F238E27FC236}">
                  <a16:creationId xmlns:a16="http://schemas.microsoft.com/office/drawing/2014/main" id="{F756E096-87BA-400B-AA48-874FE5AA5A39}"/>
                </a:ext>
              </a:extLst>
            </p:cNvPr>
            <p:cNvPicPr>
              <a:picLocks noChangeAspect="1"/>
            </p:cNvPicPr>
            <p:nvPr/>
          </p:nvPicPr>
          <p:blipFill>
            <a:blip r:embed="rId5"/>
            <a:stretch>
              <a:fillRect/>
            </a:stretch>
          </p:blipFill>
          <p:spPr>
            <a:xfrm>
              <a:off x="4244383" y="4036080"/>
              <a:ext cx="4093088" cy="2196624"/>
            </a:xfrm>
            <a:prstGeom prst="rect">
              <a:avLst/>
            </a:prstGeom>
          </p:spPr>
        </p:pic>
        <p:sp>
          <p:nvSpPr>
            <p:cNvPr id="15" name="Title 1">
              <a:extLst>
                <a:ext uri="{FF2B5EF4-FFF2-40B4-BE49-F238E27FC236}">
                  <a16:creationId xmlns:a16="http://schemas.microsoft.com/office/drawing/2014/main" id="{ED69A476-E424-4C8B-9B09-91C56A26151F}"/>
                </a:ext>
              </a:extLst>
            </p:cNvPr>
            <p:cNvSpPr txBox="1">
              <a:spLocks/>
            </p:cNvSpPr>
            <p:nvPr/>
          </p:nvSpPr>
          <p:spPr>
            <a:xfrm>
              <a:off x="4880571" y="4658923"/>
              <a:ext cx="3352023" cy="989747"/>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pPr algn="ctr"/>
              <a:r>
                <a:rPr lang="en-US" sz="2350" b="1" dirty="0">
                  <a:solidFill>
                    <a:srgbClr val="22A469"/>
                  </a:solidFill>
                </a:rPr>
                <a:t>How can we adapt this activity? </a:t>
              </a:r>
            </a:p>
          </p:txBody>
        </p:sp>
      </p:grpSp>
      <p:sp>
        <p:nvSpPr>
          <p:cNvPr id="23" name="Title 1">
            <a:extLst>
              <a:ext uri="{FF2B5EF4-FFF2-40B4-BE49-F238E27FC236}">
                <a16:creationId xmlns:a16="http://schemas.microsoft.com/office/drawing/2014/main" id="{B6A3DAC5-E2F4-4756-8488-72EE5EA88E47}"/>
              </a:ext>
            </a:extLst>
          </p:cNvPr>
          <p:cNvSpPr txBox="1">
            <a:spLocks/>
          </p:cNvSpPr>
          <p:nvPr/>
        </p:nvSpPr>
        <p:spPr>
          <a:xfrm>
            <a:off x="8248795" y="658219"/>
            <a:ext cx="1365121" cy="114300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r>
              <a:rPr lang="en-US" sz="2000" dirty="0">
                <a:solidFill>
                  <a:schemeClr val="accent2"/>
                </a:solidFill>
              </a:rPr>
              <a:t>Yes, </a:t>
            </a:r>
          </a:p>
          <a:p>
            <a:r>
              <a:rPr lang="en-US" sz="2000" dirty="0">
                <a:solidFill>
                  <a:schemeClr val="accent2"/>
                </a:solidFill>
              </a:rPr>
              <a:t>but…</a:t>
            </a:r>
          </a:p>
        </p:txBody>
      </p:sp>
    </p:spTree>
    <p:extLst>
      <p:ext uri="{BB962C8B-B14F-4D97-AF65-F5344CB8AC3E}">
        <p14:creationId xmlns:p14="http://schemas.microsoft.com/office/powerpoint/2010/main" val="202129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generated with very high confidence">
            <a:extLst>
              <a:ext uri="{FF2B5EF4-FFF2-40B4-BE49-F238E27FC236}">
                <a16:creationId xmlns:a16="http://schemas.microsoft.com/office/drawing/2014/main" id="{B1750742-4FE3-4FAD-9F16-FA07C66D6EC6}"/>
              </a:ext>
            </a:extLst>
          </p:cNvPr>
          <p:cNvPicPr>
            <a:picLocks noChangeAspect="1"/>
          </p:cNvPicPr>
          <p:nvPr/>
        </p:nvPicPr>
        <p:blipFill>
          <a:blip r:embed="rId3"/>
          <a:stretch>
            <a:fillRect/>
          </a:stretch>
        </p:blipFill>
        <p:spPr>
          <a:xfrm>
            <a:off x="457200" y="1635482"/>
            <a:ext cx="3505200" cy="4600575"/>
          </a:xfrm>
          <a:prstGeom prst="rect">
            <a:avLst/>
          </a:prstGeom>
        </p:spPr>
      </p:pic>
      <p:sp>
        <p:nvSpPr>
          <p:cNvPr id="7" name="Title 1">
            <a:extLst>
              <a:ext uri="{FF2B5EF4-FFF2-40B4-BE49-F238E27FC236}">
                <a16:creationId xmlns:a16="http://schemas.microsoft.com/office/drawing/2014/main" id="{6F87512F-7942-492F-9768-D6A396BBE046}"/>
              </a:ext>
            </a:extLst>
          </p:cNvPr>
          <p:cNvSpPr txBox="1">
            <a:spLocks/>
          </p:cNvSpPr>
          <p:nvPr/>
        </p:nvSpPr>
        <p:spPr>
          <a:xfrm>
            <a:off x="457200" y="182533"/>
            <a:ext cx="8229600" cy="114300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r>
              <a:rPr lang="en-US" dirty="0">
                <a:solidFill>
                  <a:srgbClr val="50524F"/>
                </a:solidFill>
              </a:rPr>
              <a:t>Make It Work! </a:t>
            </a:r>
          </a:p>
        </p:txBody>
      </p:sp>
      <p:sp>
        <p:nvSpPr>
          <p:cNvPr id="15" name="Title 1">
            <a:extLst>
              <a:ext uri="{FF2B5EF4-FFF2-40B4-BE49-F238E27FC236}">
                <a16:creationId xmlns:a16="http://schemas.microsoft.com/office/drawing/2014/main" id="{ED69A476-E424-4C8B-9B09-91C56A26151F}"/>
              </a:ext>
            </a:extLst>
          </p:cNvPr>
          <p:cNvSpPr txBox="1">
            <a:spLocks/>
          </p:cNvSpPr>
          <p:nvPr/>
        </p:nvSpPr>
        <p:spPr>
          <a:xfrm>
            <a:off x="4483162" y="1063982"/>
            <a:ext cx="4332730" cy="114300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pPr algn="ctr"/>
            <a:r>
              <a:rPr lang="en-US" sz="2400" b="1" dirty="0">
                <a:solidFill>
                  <a:srgbClr val="22A469"/>
                </a:solidFill>
              </a:rPr>
              <a:t>How can we adapt this activity? </a:t>
            </a:r>
          </a:p>
        </p:txBody>
      </p:sp>
      <p:sp>
        <p:nvSpPr>
          <p:cNvPr id="12" name="Title 1">
            <a:extLst>
              <a:ext uri="{FF2B5EF4-FFF2-40B4-BE49-F238E27FC236}">
                <a16:creationId xmlns:a16="http://schemas.microsoft.com/office/drawing/2014/main" id="{757D921F-8C43-4E99-AAFC-4A4FE7DEED1B}"/>
              </a:ext>
            </a:extLst>
          </p:cNvPr>
          <p:cNvSpPr txBox="1">
            <a:spLocks/>
          </p:cNvSpPr>
          <p:nvPr/>
        </p:nvSpPr>
        <p:spPr>
          <a:xfrm>
            <a:off x="4289523" y="3710508"/>
            <a:ext cx="4526369" cy="114300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pPr algn="ctr"/>
            <a:r>
              <a:rPr lang="en-US" sz="2400" b="1" dirty="0">
                <a:solidFill>
                  <a:schemeClr val="tx1"/>
                </a:solidFill>
              </a:rPr>
              <a:t>Possible Modifications</a:t>
            </a:r>
          </a:p>
          <a:p>
            <a:endParaRPr lang="en-US" sz="1200" b="1" dirty="0">
              <a:solidFill>
                <a:schemeClr val="tx1"/>
              </a:solidFill>
            </a:endParaRPr>
          </a:p>
          <a:p>
            <a:pPr marL="514350" indent="-514350">
              <a:buFont typeface="+mj-lt"/>
              <a:buAutoNum type="arabicPeriod"/>
            </a:pPr>
            <a:r>
              <a:rPr lang="en-US" sz="2400" dirty="0">
                <a:solidFill>
                  <a:schemeClr val="tx1"/>
                </a:solidFill>
              </a:rPr>
              <a:t>Partners work together, reading the words as they paste and circling the new sound and spelling pattern.</a:t>
            </a:r>
          </a:p>
          <a:p>
            <a:endParaRPr lang="en-US" sz="1200" dirty="0">
              <a:solidFill>
                <a:schemeClr val="tx1"/>
              </a:solidFill>
            </a:endParaRPr>
          </a:p>
          <a:p>
            <a:pPr marL="514350" indent="-514350">
              <a:buFont typeface="+mj-lt"/>
              <a:buAutoNum type="arabicPeriod" startAt="2"/>
            </a:pPr>
            <a:r>
              <a:rPr lang="en-US" sz="2400" dirty="0">
                <a:solidFill>
                  <a:schemeClr val="tx1"/>
                </a:solidFill>
              </a:rPr>
              <a:t>Students draw sketches of the words or use them in a sentence.</a:t>
            </a:r>
          </a:p>
        </p:txBody>
      </p:sp>
    </p:spTree>
    <p:extLst>
      <p:ext uri="{BB962C8B-B14F-4D97-AF65-F5344CB8AC3E}">
        <p14:creationId xmlns:p14="http://schemas.microsoft.com/office/powerpoint/2010/main" val="2741728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0524F"/>
                </a:solidFill>
                <a:latin typeface="Lucida Sans" panose="020B0602030504020204" pitchFamily="34" charset="0"/>
                <a:cs typeface="Kalinga" panose="020B0502040204020203" pitchFamily="34" charset="0"/>
              </a:rPr>
              <a:t>About </a:t>
            </a:r>
            <a:r>
              <a:rPr lang="en-US" dirty="0">
                <a:solidFill>
                  <a:schemeClr val="tx1">
                    <a:lumMod val="65000"/>
                    <a:lumOff val="35000"/>
                  </a:schemeClr>
                </a:solidFill>
                <a:latin typeface="Lucida Sans" panose="020B0602030504020204" pitchFamily="34" charset="0"/>
                <a:cs typeface="Kalinga" panose="020B0502040204020203" pitchFamily="34" charset="0"/>
              </a:rPr>
              <a:t>Student</a:t>
            </a:r>
            <a:r>
              <a:rPr lang="en-US" dirty="0">
                <a:solidFill>
                  <a:srgbClr val="50524F"/>
                </a:solidFill>
                <a:latin typeface="Lucida Sans" panose="020B0602030504020204" pitchFamily="34" charset="0"/>
                <a:cs typeface="Kalinga" panose="020B0502040204020203" pitchFamily="34" charset="0"/>
              </a:rPr>
              <a:t> Achievement Partners</a:t>
            </a:r>
            <a:endParaRPr lang="en-US" dirty="0">
              <a:latin typeface="Lucida Sans" panose="020B0602030504020204" pitchFamily="34" charset="0"/>
              <a:cs typeface="Kalinga" panose="020B0502040204020203" pitchFamily="34" charset="0"/>
            </a:endParaRPr>
          </a:p>
        </p:txBody>
      </p:sp>
      <p:sp>
        <p:nvSpPr>
          <p:cNvPr id="3" name="Content Placeholder 2"/>
          <p:cNvSpPr>
            <a:spLocks noGrp="1"/>
          </p:cNvSpPr>
          <p:nvPr>
            <p:ph idx="1"/>
          </p:nvPr>
        </p:nvSpPr>
        <p:spPr>
          <a:xfrm>
            <a:off x="457200" y="1427096"/>
            <a:ext cx="8229600" cy="4737734"/>
          </a:xfrm>
        </p:spPr>
        <p:txBody>
          <a:bodyPr>
            <a:noAutofit/>
          </a:bodyPr>
          <a:lstStyle/>
          <a:p>
            <a:pPr marL="0" indent="0">
              <a:lnSpc>
                <a:spcPct val="110000"/>
              </a:lnSpc>
              <a:spcBef>
                <a:spcPts val="0"/>
              </a:spcBef>
              <a:buNone/>
            </a:pPr>
            <a:r>
              <a:rPr lang="en-US" sz="1900" dirty="0">
                <a:solidFill>
                  <a:srgbClr val="50524F"/>
                </a:solidFill>
                <a:latin typeface="Lucida Sans" panose="020B0602030504020204" pitchFamily="34" charset="0"/>
              </a:rPr>
              <a:t>Student Achievement Partners is a nonprofit organization dedicated to helping teachers and school leaders implement high-quality, college- and career-ready standards. We believe that challenging academic standards are the foundation for improved student outcomes, but that standards alone are not enough. Students will only make dramatic gains in achievement if instructional materials, assessments, and classroom practices are true to the expectations of high-quality, college- and career-ready standards. </a:t>
            </a:r>
          </a:p>
          <a:p>
            <a:pPr marL="0" indent="0">
              <a:lnSpc>
                <a:spcPct val="110000"/>
              </a:lnSpc>
              <a:spcBef>
                <a:spcPts val="0"/>
              </a:spcBef>
              <a:buNone/>
            </a:pPr>
            <a:endParaRPr lang="en-US" sz="1900" dirty="0">
              <a:solidFill>
                <a:srgbClr val="50524F"/>
              </a:solidFill>
              <a:latin typeface="Lucida Sans" panose="020B0602030504020204" pitchFamily="34" charset="0"/>
            </a:endParaRPr>
          </a:p>
          <a:p>
            <a:pPr marL="0" indent="0">
              <a:lnSpc>
                <a:spcPct val="110000"/>
              </a:lnSpc>
              <a:spcBef>
                <a:spcPts val="0"/>
              </a:spcBef>
              <a:buNone/>
            </a:pPr>
            <a:r>
              <a:rPr lang="en-US" sz="1900" dirty="0">
                <a:solidFill>
                  <a:srgbClr val="50524F"/>
                </a:solidFill>
                <a:latin typeface="Lucida Sans" panose="020B0602030504020204" pitchFamily="34" charset="0"/>
              </a:rPr>
              <a:t>Our work is grounded in research and evidence, and we are committed to sharing standards-aligned tools and practices freely with educators across the country. Our website,</a:t>
            </a:r>
            <a:r>
              <a:rPr lang="en-US" sz="1900" dirty="0">
                <a:latin typeface="Lucida Sans" panose="020B0602030504020204" pitchFamily="34" charset="0"/>
              </a:rPr>
              <a:t> </a:t>
            </a:r>
            <a:r>
              <a:rPr lang="en-US" sz="1900" dirty="0" err="1">
                <a:solidFill>
                  <a:srgbClr val="22A469"/>
                </a:solidFill>
                <a:latin typeface="Lucida Sans" panose="020B0602030504020204" pitchFamily="34" charset="0"/>
              </a:rPr>
              <a:t>achievethecore.org</a:t>
            </a:r>
            <a:r>
              <a:rPr lang="en-US" sz="1900" dirty="0">
                <a:solidFill>
                  <a:srgbClr val="50524F"/>
                </a:solidFill>
                <a:latin typeface="Lucida Sans" panose="020B0602030504020204" pitchFamily="34" charset="0"/>
              </a:rPr>
              <a:t>, offers hundreds of math and literacy instructional resources for teachers and school leaders. </a:t>
            </a:r>
          </a:p>
          <a:p>
            <a:pPr marL="0" indent="0">
              <a:lnSpc>
                <a:spcPct val="110000"/>
              </a:lnSpc>
              <a:spcBef>
                <a:spcPts val="0"/>
              </a:spcBef>
              <a:buNone/>
            </a:pPr>
            <a:endParaRPr lang="en-US" sz="1900" dirty="0"/>
          </a:p>
        </p:txBody>
      </p:sp>
    </p:spTree>
    <p:extLst>
      <p:ext uri="{BB962C8B-B14F-4D97-AF65-F5344CB8AC3E}">
        <p14:creationId xmlns:p14="http://schemas.microsoft.com/office/powerpoint/2010/main" val="21150246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DDF3B-3D60-465C-B34F-0809CB92C702}"/>
              </a:ext>
            </a:extLst>
          </p:cNvPr>
          <p:cNvSpPr>
            <a:spLocks noGrp="1"/>
          </p:cNvSpPr>
          <p:nvPr>
            <p:ph type="title"/>
          </p:nvPr>
        </p:nvSpPr>
        <p:spPr>
          <a:xfrm>
            <a:off x="573369" y="510045"/>
            <a:ext cx="7997257" cy="1143000"/>
          </a:xfrm>
        </p:spPr>
        <p:txBody>
          <a:bodyPr/>
          <a:lstStyle/>
          <a:p>
            <a:r>
              <a:rPr lang="en-US" dirty="0">
                <a:solidFill>
                  <a:srgbClr val="50524F"/>
                </a:solidFill>
              </a:rPr>
              <a:t>Make It Work! </a:t>
            </a:r>
            <a:br>
              <a:rPr lang="en-US" dirty="0">
                <a:solidFill>
                  <a:srgbClr val="50524F"/>
                </a:solidFill>
              </a:rPr>
            </a:br>
            <a:r>
              <a:rPr lang="en-US" sz="2400" i="1" dirty="0">
                <a:solidFill>
                  <a:srgbClr val="50524F"/>
                </a:solidFill>
              </a:rPr>
              <a:t>Same problem, different solution </a:t>
            </a:r>
            <a:endParaRPr lang="en-US" i="1" dirty="0">
              <a:solidFill>
                <a:srgbClr val="50524F"/>
              </a:solidFill>
            </a:endParaRPr>
          </a:p>
        </p:txBody>
      </p:sp>
      <p:pic>
        <p:nvPicPr>
          <p:cNvPr id="5" name="Picture 4" descr="A close up of a keyboard&#10;&#10;Description generated with high confidence">
            <a:extLst>
              <a:ext uri="{FF2B5EF4-FFF2-40B4-BE49-F238E27FC236}">
                <a16:creationId xmlns:a16="http://schemas.microsoft.com/office/drawing/2014/main" id="{6B9EDE78-335E-48D0-835D-4A8CE1E0CE04}"/>
              </a:ext>
            </a:extLst>
          </p:cNvPr>
          <p:cNvPicPr>
            <a:picLocks noChangeAspect="1"/>
          </p:cNvPicPr>
          <p:nvPr/>
        </p:nvPicPr>
        <p:blipFill rotWithShape="1">
          <a:blip r:embed="rId3"/>
          <a:srcRect t="13692"/>
          <a:stretch/>
        </p:blipFill>
        <p:spPr>
          <a:xfrm>
            <a:off x="750913" y="1798022"/>
            <a:ext cx="3821085" cy="4397244"/>
          </a:xfrm>
          <a:prstGeom prst="rect">
            <a:avLst/>
          </a:prstGeom>
        </p:spPr>
      </p:pic>
      <p:sp>
        <p:nvSpPr>
          <p:cNvPr id="6" name="Title 1">
            <a:extLst>
              <a:ext uri="{FF2B5EF4-FFF2-40B4-BE49-F238E27FC236}">
                <a16:creationId xmlns:a16="http://schemas.microsoft.com/office/drawing/2014/main" id="{20ED2759-85CD-467E-826B-2FECFEF8205F}"/>
              </a:ext>
            </a:extLst>
          </p:cNvPr>
          <p:cNvSpPr txBox="1">
            <a:spLocks/>
          </p:cNvSpPr>
          <p:nvPr/>
        </p:nvSpPr>
        <p:spPr>
          <a:xfrm>
            <a:off x="4571998" y="1695404"/>
            <a:ext cx="4526369" cy="114300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pPr algn="ctr"/>
            <a:r>
              <a:rPr lang="en-US" dirty="0">
                <a:solidFill>
                  <a:srgbClr val="50524F"/>
                </a:solidFill>
              </a:rPr>
              <a:t>Possible Modification</a:t>
            </a:r>
          </a:p>
        </p:txBody>
      </p:sp>
      <p:pic>
        <p:nvPicPr>
          <p:cNvPr id="7" name="Picture 6" descr="A close up of a keyboard&#10;&#10;Description generated with high confidence">
            <a:extLst>
              <a:ext uri="{FF2B5EF4-FFF2-40B4-BE49-F238E27FC236}">
                <a16:creationId xmlns:a16="http://schemas.microsoft.com/office/drawing/2014/main" id="{47D60213-AE9B-42F7-98D9-4241E1182D9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594" b="75938" l="1250" r="19792">
                        <a14:foregroundMark x1="1250" y1="65469" x2="15000" y2="63750"/>
                        <a14:foregroundMark x1="15000" y1="63750" x2="19375" y2="64063"/>
                        <a14:foregroundMark x1="19375" y1="64063" x2="20000" y2="74063"/>
                        <a14:foregroundMark x1="20000" y1="74063" x2="1667" y2="75938"/>
                        <a14:foregroundMark x1="1667" y1="75938" x2="1250" y2="65313"/>
                        <a14:foregroundMark x1="2083" y1="65313" x2="16458" y2="63594"/>
                        <a14:foregroundMark x1="16458" y1="63594" x2="19792" y2="64375"/>
                      </a14:backgroundRemoval>
                    </a14:imgEffect>
                  </a14:imgLayer>
                </a14:imgProps>
              </a:ext>
            </a:extLst>
          </a:blip>
          <a:srcRect l="1481" t="63757" r="79451" b="23411"/>
          <a:stretch/>
        </p:blipFill>
        <p:spPr>
          <a:xfrm>
            <a:off x="4691723" y="3181204"/>
            <a:ext cx="2143461" cy="1923254"/>
          </a:xfrm>
          <a:prstGeom prst="rect">
            <a:avLst/>
          </a:prstGeom>
        </p:spPr>
      </p:pic>
      <p:cxnSp>
        <p:nvCxnSpPr>
          <p:cNvPr id="12" name="Straight Connector 11">
            <a:extLst>
              <a:ext uri="{FF2B5EF4-FFF2-40B4-BE49-F238E27FC236}">
                <a16:creationId xmlns:a16="http://schemas.microsoft.com/office/drawing/2014/main" id="{7D21E868-9E3A-4694-9904-05D071B22473}"/>
              </a:ext>
            </a:extLst>
          </p:cNvPr>
          <p:cNvCxnSpPr>
            <a:cxnSpLocks/>
          </p:cNvCxnSpPr>
          <p:nvPr/>
        </p:nvCxnSpPr>
        <p:spPr>
          <a:xfrm flipV="1">
            <a:off x="4691722" y="4408922"/>
            <a:ext cx="2143461" cy="129093"/>
          </a:xfrm>
          <a:prstGeom prst="line">
            <a:avLst/>
          </a:prstGeom>
          <a:ln w="76200">
            <a:solidFill>
              <a:srgbClr val="22A469"/>
            </a:solidFill>
            <a:prstDash val="sysDash"/>
          </a:ln>
        </p:spPr>
        <p:style>
          <a:lnRef idx="1">
            <a:schemeClr val="accent1"/>
          </a:lnRef>
          <a:fillRef idx="0">
            <a:schemeClr val="accent1"/>
          </a:fillRef>
          <a:effectRef idx="0">
            <a:schemeClr val="accent1"/>
          </a:effectRef>
          <a:fontRef idx="minor">
            <a:schemeClr val="tx1"/>
          </a:fontRef>
        </p:style>
      </p:cxnSp>
      <p:pic>
        <p:nvPicPr>
          <p:cNvPr id="10" name="Picture 9" descr="A picture containing scissors, tool&#10;&#10;Description generated with very high confidence">
            <a:extLst>
              <a:ext uri="{FF2B5EF4-FFF2-40B4-BE49-F238E27FC236}">
                <a16:creationId xmlns:a16="http://schemas.microsoft.com/office/drawing/2014/main" id="{A174A48C-1789-4309-B694-A5950A5F95A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583" b="99712" l="3099" r="97887">
                        <a14:foregroundMark x1="5352" y1="19712" x2="5352" y2="19712"/>
                        <a14:foregroundMark x1="8592" y1="21151" x2="8592" y2="21151"/>
                        <a14:foregroundMark x1="8592" y1="21151" x2="8592" y2="21151"/>
                        <a14:foregroundMark x1="8592" y1="21151" x2="8592" y2="21151"/>
                        <a14:foregroundMark x1="8592" y1="21151" x2="8592" y2="21151"/>
                        <a14:foregroundMark x1="16056" y1="24892" x2="16056" y2="24892"/>
                        <a14:foregroundMark x1="23380" y1="5324" x2="23380" y2="5324"/>
                        <a14:foregroundMark x1="20282" y1="1583" x2="20282" y2="1583"/>
                        <a14:foregroundMark x1="17746" y1="27194" x2="17746" y2="27194"/>
                        <a14:foregroundMark x1="26056" y1="34388" x2="26056" y2="34388"/>
                        <a14:foregroundMark x1="33099" y1="38705" x2="33099" y2="38705"/>
                        <a14:foregroundMark x1="37465" y1="43885" x2="37465" y2="43885"/>
                        <a14:foregroundMark x1="37465" y1="43885" x2="37465" y2="43885"/>
                        <a14:foregroundMark x1="37465" y1="43885" x2="37465" y2="43885"/>
                        <a14:foregroundMark x1="37465" y1="43885" x2="37465" y2="43885"/>
                        <a14:foregroundMark x1="52817" y1="47482" x2="34085" y2="37842"/>
                        <a14:foregroundMark x1="34085" y1="37842" x2="10423" y2="16259"/>
                        <a14:foregroundMark x1="10423" y1="16259" x2="563" y2="13525"/>
                        <a14:foregroundMark x1="563" y1="13525" x2="3380" y2="22590"/>
                        <a14:foregroundMark x1="3380" y1="22590" x2="15070" y2="35108"/>
                        <a14:foregroundMark x1="15070" y1="35108" x2="40986" y2="54245"/>
                        <a14:foregroundMark x1="40986" y1="54245" x2="49859" y2="62446"/>
                        <a14:foregroundMark x1="35070" y1="28345" x2="35070" y2="28345"/>
                        <a14:foregroundMark x1="98169" y1="48633" x2="98169" y2="48633"/>
                        <a14:foregroundMark x1="76620" y1="94245" x2="76620" y2="94245"/>
                        <a14:foregroundMark x1="71831" y1="99712" x2="71831" y2="99712"/>
                      </a14:backgroundRemoval>
                    </a14:imgEffect>
                  </a14:imgLayer>
                </a14:imgProps>
              </a:ext>
            </a:extLst>
          </a:blip>
          <a:stretch>
            <a:fillRect/>
          </a:stretch>
        </p:blipFill>
        <p:spPr>
          <a:xfrm rot="18958016">
            <a:off x="6558378" y="3378298"/>
            <a:ext cx="2369493" cy="2319433"/>
          </a:xfrm>
          <a:prstGeom prst="rect">
            <a:avLst/>
          </a:prstGeom>
        </p:spPr>
      </p:pic>
    </p:spTree>
    <p:extLst>
      <p:ext uri="{BB962C8B-B14F-4D97-AF65-F5344CB8AC3E}">
        <p14:creationId xmlns:p14="http://schemas.microsoft.com/office/powerpoint/2010/main" val="41165594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562A7-F200-4BA2-B41E-6AAA1F508822}"/>
              </a:ext>
            </a:extLst>
          </p:cNvPr>
          <p:cNvSpPr>
            <a:spLocks noGrp="1"/>
          </p:cNvSpPr>
          <p:nvPr>
            <p:ph type="title"/>
          </p:nvPr>
        </p:nvSpPr>
        <p:spPr>
          <a:xfrm>
            <a:off x="110905" y="161340"/>
            <a:ext cx="9033095" cy="1143000"/>
          </a:xfrm>
        </p:spPr>
        <p:txBody>
          <a:bodyPr/>
          <a:lstStyle/>
          <a:p>
            <a:r>
              <a:rPr lang="en-US" sz="2000" b="1" dirty="0">
                <a:solidFill>
                  <a:srgbClr val="50524F"/>
                </a:solidFill>
              </a:rPr>
              <a:t>Online Discussion: </a:t>
            </a:r>
            <a:r>
              <a:rPr lang="en-US" sz="2000" dirty="0">
                <a:solidFill>
                  <a:srgbClr val="50524F"/>
                </a:solidFill>
              </a:rPr>
              <a:t>Students just learned we say /p/ for Pp.</a:t>
            </a:r>
            <a:br>
              <a:rPr lang="en-US" sz="2000" dirty="0">
                <a:solidFill>
                  <a:srgbClr val="50524F"/>
                </a:solidFill>
              </a:rPr>
            </a:br>
            <a:r>
              <a:rPr lang="en-US" sz="2000" dirty="0">
                <a:solidFill>
                  <a:srgbClr val="50524F"/>
                </a:solidFill>
              </a:rPr>
              <a:t>What are strengths and/or weaknesses of these three practice options?</a:t>
            </a:r>
          </a:p>
        </p:txBody>
      </p:sp>
      <p:pic>
        <p:nvPicPr>
          <p:cNvPr id="11" name="Picture 10" descr="A screenshot of a social media post&#10;&#10;Description generated with very high confidence">
            <a:extLst>
              <a:ext uri="{FF2B5EF4-FFF2-40B4-BE49-F238E27FC236}">
                <a16:creationId xmlns:a16="http://schemas.microsoft.com/office/drawing/2014/main" id="{F7965677-08A1-47B8-9A16-DCBA5B7F5D5B}"/>
              </a:ext>
            </a:extLst>
          </p:cNvPr>
          <p:cNvPicPr>
            <a:picLocks noChangeAspect="1"/>
          </p:cNvPicPr>
          <p:nvPr/>
        </p:nvPicPr>
        <p:blipFill>
          <a:blip r:embed="rId3"/>
          <a:stretch>
            <a:fillRect/>
          </a:stretch>
        </p:blipFill>
        <p:spPr>
          <a:xfrm>
            <a:off x="175780" y="1922322"/>
            <a:ext cx="2398313" cy="3297681"/>
          </a:xfrm>
          <a:prstGeom prst="rect">
            <a:avLst/>
          </a:prstGeom>
        </p:spPr>
      </p:pic>
      <p:pic>
        <p:nvPicPr>
          <p:cNvPr id="14" name="Picture 13">
            <a:extLst>
              <a:ext uri="{FF2B5EF4-FFF2-40B4-BE49-F238E27FC236}">
                <a16:creationId xmlns:a16="http://schemas.microsoft.com/office/drawing/2014/main" id="{2E43A95C-70EE-4480-AA0E-5DF953261B87}"/>
              </a:ext>
            </a:extLst>
          </p:cNvPr>
          <p:cNvPicPr>
            <a:picLocks noChangeAspect="1"/>
          </p:cNvPicPr>
          <p:nvPr/>
        </p:nvPicPr>
        <p:blipFill rotWithShape="1">
          <a:blip r:embed="rId4"/>
          <a:srcRect l="2623" t="4356" r="2279"/>
          <a:stretch/>
        </p:blipFill>
        <p:spPr>
          <a:xfrm>
            <a:off x="2722150" y="1971749"/>
            <a:ext cx="3764158" cy="2914502"/>
          </a:xfrm>
          <a:prstGeom prst="rect">
            <a:avLst/>
          </a:prstGeom>
          <a:ln w="12700" cap="sq">
            <a:solidFill>
              <a:srgbClr val="7030A0"/>
            </a:solidFill>
            <a:prstDash val="solid"/>
            <a:miter lim="800000"/>
          </a:ln>
          <a:effectLst>
            <a:outerShdw blurRad="50800" dist="38100" dir="2700000" algn="tl" rotWithShape="0">
              <a:srgbClr val="000000">
                <a:alpha val="43000"/>
              </a:srgbClr>
            </a:outerShdw>
          </a:effectLst>
        </p:spPr>
      </p:pic>
      <p:pic>
        <p:nvPicPr>
          <p:cNvPr id="9" name="Picture 8" descr="A close up of a map&#10;&#10;Description generated with high confidence">
            <a:extLst>
              <a:ext uri="{FF2B5EF4-FFF2-40B4-BE49-F238E27FC236}">
                <a16:creationId xmlns:a16="http://schemas.microsoft.com/office/drawing/2014/main" id="{8D877A39-22EF-4A48-83A1-4F4B80BF4FD6}"/>
              </a:ext>
            </a:extLst>
          </p:cNvPr>
          <p:cNvPicPr>
            <a:picLocks noChangeAspect="1"/>
          </p:cNvPicPr>
          <p:nvPr/>
        </p:nvPicPr>
        <p:blipFill>
          <a:blip r:embed="rId5"/>
          <a:stretch>
            <a:fillRect/>
          </a:stretch>
        </p:blipFill>
        <p:spPr>
          <a:xfrm>
            <a:off x="6721829" y="1958714"/>
            <a:ext cx="2298078" cy="3224899"/>
          </a:xfrm>
          <a:prstGeom prst="rect">
            <a:avLst/>
          </a:prstGeom>
          <a:ln>
            <a:solidFill>
              <a:srgbClr val="92D050"/>
            </a:solidFill>
          </a:ln>
        </p:spPr>
      </p:pic>
      <p:sp>
        <p:nvSpPr>
          <p:cNvPr id="15" name="Title 1">
            <a:extLst>
              <a:ext uri="{FF2B5EF4-FFF2-40B4-BE49-F238E27FC236}">
                <a16:creationId xmlns:a16="http://schemas.microsoft.com/office/drawing/2014/main" id="{42CB192F-3D2C-47FF-B363-41CFB618810F}"/>
              </a:ext>
            </a:extLst>
          </p:cNvPr>
          <p:cNvSpPr txBox="1">
            <a:spLocks/>
          </p:cNvSpPr>
          <p:nvPr/>
        </p:nvSpPr>
        <p:spPr>
          <a:xfrm>
            <a:off x="395969" y="5173481"/>
            <a:ext cx="1957936" cy="114300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r>
              <a:rPr lang="en-US" sz="1400" dirty="0">
                <a:solidFill>
                  <a:srgbClr val="50524F"/>
                </a:solidFill>
              </a:rPr>
              <a:t>Circle the word that best describes the picture. Write the word on the line. </a:t>
            </a:r>
          </a:p>
        </p:txBody>
      </p:sp>
      <p:sp>
        <p:nvSpPr>
          <p:cNvPr id="16" name="Title 1">
            <a:extLst>
              <a:ext uri="{FF2B5EF4-FFF2-40B4-BE49-F238E27FC236}">
                <a16:creationId xmlns:a16="http://schemas.microsoft.com/office/drawing/2014/main" id="{DEF671E2-F945-4E7D-9FF5-49F5354A4DFF}"/>
              </a:ext>
            </a:extLst>
          </p:cNvPr>
          <p:cNvSpPr txBox="1">
            <a:spLocks/>
          </p:cNvSpPr>
          <p:nvPr/>
        </p:nvSpPr>
        <p:spPr>
          <a:xfrm>
            <a:off x="7007377" y="4886251"/>
            <a:ext cx="2012530" cy="1214847"/>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r>
              <a:rPr lang="en-US" sz="1400" dirty="0">
                <a:solidFill>
                  <a:srgbClr val="50524F"/>
                </a:solidFill>
              </a:rPr>
              <a:t>Color the Pp and pineapple. </a:t>
            </a:r>
          </a:p>
        </p:txBody>
      </p:sp>
      <p:sp>
        <p:nvSpPr>
          <p:cNvPr id="17" name="Title 1">
            <a:extLst>
              <a:ext uri="{FF2B5EF4-FFF2-40B4-BE49-F238E27FC236}">
                <a16:creationId xmlns:a16="http://schemas.microsoft.com/office/drawing/2014/main" id="{28A63277-5DD7-4C90-B773-66AB8956A847}"/>
              </a:ext>
            </a:extLst>
          </p:cNvPr>
          <p:cNvSpPr txBox="1">
            <a:spLocks/>
          </p:cNvSpPr>
          <p:nvPr/>
        </p:nvSpPr>
        <p:spPr>
          <a:xfrm>
            <a:off x="2874974" y="4979216"/>
            <a:ext cx="4044875" cy="114300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pPr marL="342900" indent="-342900">
              <a:buAutoNum type="arabicPeriod"/>
            </a:pPr>
            <a:r>
              <a:rPr lang="en-US" sz="1300" dirty="0">
                <a:solidFill>
                  <a:srgbClr val="50524F"/>
                </a:solidFill>
              </a:rPr>
              <a:t>Write P and p </a:t>
            </a:r>
          </a:p>
          <a:p>
            <a:pPr marL="342900" indent="-342900">
              <a:buAutoNum type="arabicPeriod"/>
            </a:pPr>
            <a:r>
              <a:rPr lang="en-US" sz="1300" dirty="0">
                <a:solidFill>
                  <a:srgbClr val="50524F"/>
                </a:solidFill>
              </a:rPr>
              <a:t>Write Pp next to words that start with /p/</a:t>
            </a:r>
          </a:p>
          <a:p>
            <a:pPr marL="342900" indent="-342900">
              <a:buAutoNum type="arabicPeriod"/>
            </a:pPr>
            <a:r>
              <a:rPr lang="en-US" sz="1300" dirty="0">
                <a:solidFill>
                  <a:srgbClr val="50524F"/>
                </a:solidFill>
              </a:rPr>
              <a:t>Draw a picture of 2+ words with /p/</a:t>
            </a:r>
          </a:p>
        </p:txBody>
      </p:sp>
      <p:sp>
        <p:nvSpPr>
          <p:cNvPr id="18" name="Rectangle 17">
            <a:extLst>
              <a:ext uri="{FF2B5EF4-FFF2-40B4-BE49-F238E27FC236}">
                <a16:creationId xmlns:a16="http://schemas.microsoft.com/office/drawing/2014/main" id="{41925E97-DC6B-47D5-840F-F9ADAE2811EC}"/>
              </a:ext>
            </a:extLst>
          </p:cNvPr>
          <p:cNvSpPr/>
          <p:nvPr/>
        </p:nvSpPr>
        <p:spPr>
          <a:xfrm>
            <a:off x="305881" y="1139940"/>
            <a:ext cx="684803"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A</a:t>
            </a:r>
          </a:p>
        </p:txBody>
      </p:sp>
      <p:sp>
        <p:nvSpPr>
          <p:cNvPr id="19" name="Rectangle 18">
            <a:extLst>
              <a:ext uri="{FF2B5EF4-FFF2-40B4-BE49-F238E27FC236}">
                <a16:creationId xmlns:a16="http://schemas.microsoft.com/office/drawing/2014/main" id="{2852E8E3-DFD5-4DC0-9A03-FE3B8556069C}"/>
              </a:ext>
            </a:extLst>
          </p:cNvPr>
          <p:cNvSpPr/>
          <p:nvPr/>
        </p:nvSpPr>
        <p:spPr>
          <a:xfrm>
            <a:off x="6486308" y="1143689"/>
            <a:ext cx="684804"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C</a:t>
            </a:r>
          </a:p>
        </p:txBody>
      </p:sp>
      <p:sp>
        <p:nvSpPr>
          <p:cNvPr id="20" name="Rectangle 19">
            <a:extLst>
              <a:ext uri="{FF2B5EF4-FFF2-40B4-BE49-F238E27FC236}">
                <a16:creationId xmlns:a16="http://schemas.microsoft.com/office/drawing/2014/main" id="{B80F14FA-1696-47B3-BFD8-615EBD3F85A4}"/>
              </a:ext>
            </a:extLst>
          </p:cNvPr>
          <p:cNvSpPr/>
          <p:nvPr/>
        </p:nvSpPr>
        <p:spPr>
          <a:xfrm>
            <a:off x="2633220" y="1143689"/>
            <a:ext cx="684804"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B</a:t>
            </a:r>
            <a:endParaRPr lang="en-US" sz="5400" b="1" cap="none" spc="0" dirty="0">
              <a:ln w="22225">
                <a:solidFill>
                  <a:schemeClr val="accent2"/>
                </a:solidFill>
                <a:prstDash val="solid"/>
              </a:ln>
              <a:solidFill>
                <a:schemeClr val="accent2">
                  <a:lumMod val="40000"/>
                  <a:lumOff val="60000"/>
                </a:schemeClr>
              </a:solidFill>
              <a:effectLst/>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5531" y="5706713"/>
            <a:ext cx="2064376" cy="1151287"/>
          </a:xfrm>
          <a:prstGeom prst="rect">
            <a:avLst/>
          </a:prstGeom>
        </p:spPr>
      </p:pic>
    </p:spTree>
    <p:extLst>
      <p:ext uri="{BB962C8B-B14F-4D97-AF65-F5344CB8AC3E}">
        <p14:creationId xmlns:p14="http://schemas.microsoft.com/office/powerpoint/2010/main" val="41456177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21F1D-EE11-464D-A724-D4545D49758A}"/>
              </a:ext>
            </a:extLst>
          </p:cNvPr>
          <p:cNvSpPr>
            <a:spLocks noGrp="1"/>
          </p:cNvSpPr>
          <p:nvPr>
            <p:ph type="title"/>
          </p:nvPr>
        </p:nvSpPr>
        <p:spPr>
          <a:xfrm>
            <a:off x="354872" y="380532"/>
            <a:ext cx="8229600" cy="1143000"/>
          </a:xfrm>
        </p:spPr>
        <p:txBody>
          <a:bodyPr/>
          <a:lstStyle/>
          <a:p>
            <a:r>
              <a:rPr lang="en-US" dirty="0">
                <a:solidFill>
                  <a:srgbClr val="50524F"/>
                </a:solidFill>
              </a:rPr>
              <a:t>Keep It Manageable!</a:t>
            </a:r>
            <a:br>
              <a:rPr lang="en-US" dirty="0"/>
            </a:br>
            <a:r>
              <a:rPr lang="en-US" sz="2000" i="1" dirty="0"/>
              <a:t>Substitute content, not structures  </a:t>
            </a:r>
            <a:endParaRPr lang="en-US" i="1" dirty="0"/>
          </a:p>
        </p:txBody>
      </p:sp>
      <p:pic>
        <p:nvPicPr>
          <p:cNvPr id="4" name="Picture 3">
            <a:extLst>
              <a:ext uri="{FF2B5EF4-FFF2-40B4-BE49-F238E27FC236}">
                <a16:creationId xmlns:a16="http://schemas.microsoft.com/office/drawing/2014/main" id="{A40D3C2B-670A-44B3-9596-B183ACD42527}"/>
              </a:ext>
            </a:extLst>
          </p:cNvPr>
          <p:cNvPicPr>
            <a:picLocks noChangeAspect="1"/>
          </p:cNvPicPr>
          <p:nvPr/>
        </p:nvPicPr>
        <p:blipFill rotWithShape="1">
          <a:blip r:embed="rId3"/>
          <a:srcRect l="33684"/>
          <a:stretch/>
        </p:blipFill>
        <p:spPr>
          <a:xfrm>
            <a:off x="5154564" y="1901951"/>
            <a:ext cx="3792077" cy="1833306"/>
          </a:xfrm>
          <a:prstGeom prst="rect">
            <a:avLst/>
          </a:prstGeom>
        </p:spPr>
      </p:pic>
      <p:pic>
        <p:nvPicPr>
          <p:cNvPr id="5" name="Picture 4" descr="A close up of a card&#10;&#10;Description generated with high confidence">
            <a:extLst>
              <a:ext uri="{FF2B5EF4-FFF2-40B4-BE49-F238E27FC236}">
                <a16:creationId xmlns:a16="http://schemas.microsoft.com/office/drawing/2014/main" id="{31C24149-13F0-45F7-863C-D993BE3978FD}"/>
              </a:ext>
            </a:extLst>
          </p:cNvPr>
          <p:cNvPicPr>
            <a:picLocks noChangeAspect="1"/>
          </p:cNvPicPr>
          <p:nvPr/>
        </p:nvPicPr>
        <p:blipFill rotWithShape="1">
          <a:blip r:embed="rId4"/>
          <a:srcRect l="2782" r="54387" b="15584"/>
          <a:stretch/>
        </p:blipFill>
        <p:spPr>
          <a:xfrm>
            <a:off x="505030" y="3352229"/>
            <a:ext cx="2658432" cy="2947602"/>
          </a:xfrm>
          <a:prstGeom prst="rect">
            <a:avLst/>
          </a:prstGeom>
        </p:spPr>
      </p:pic>
      <p:pic>
        <p:nvPicPr>
          <p:cNvPr id="6" name="Picture 5">
            <a:extLst>
              <a:ext uri="{FF2B5EF4-FFF2-40B4-BE49-F238E27FC236}">
                <a16:creationId xmlns:a16="http://schemas.microsoft.com/office/drawing/2014/main" id="{C1FE93A5-C9DD-46F4-BD87-A193FCF86720}"/>
              </a:ext>
            </a:extLst>
          </p:cNvPr>
          <p:cNvPicPr>
            <a:picLocks noChangeAspect="1"/>
          </p:cNvPicPr>
          <p:nvPr/>
        </p:nvPicPr>
        <p:blipFill rotWithShape="1">
          <a:blip r:embed="rId5"/>
          <a:srcRect b="1272"/>
          <a:stretch/>
        </p:blipFill>
        <p:spPr>
          <a:xfrm>
            <a:off x="6218754" y="3898528"/>
            <a:ext cx="2288017" cy="2422062"/>
          </a:xfrm>
          <a:prstGeom prst="rect">
            <a:avLst/>
          </a:prstGeom>
        </p:spPr>
      </p:pic>
      <p:pic>
        <p:nvPicPr>
          <p:cNvPr id="7" name="Picture 6">
            <a:extLst>
              <a:ext uri="{FF2B5EF4-FFF2-40B4-BE49-F238E27FC236}">
                <a16:creationId xmlns:a16="http://schemas.microsoft.com/office/drawing/2014/main" id="{DE655B4E-D92B-45DF-B8EC-F95F1A31C061}"/>
              </a:ext>
            </a:extLst>
          </p:cNvPr>
          <p:cNvPicPr>
            <a:picLocks noChangeAspect="1"/>
          </p:cNvPicPr>
          <p:nvPr/>
        </p:nvPicPr>
        <p:blipFill rotWithShape="1">
          <a:blip r:embed="rId3"/>
          <a:srcRect r="64294"/>
          <a:stretch/>
        </p:blipFill>
        <p:spPr>
          <a:xfrm>
            <a:off x="3112819" y="1901951"/>
            <a:ext cx="2041745" cy="1833305"/>
          </a:xfrm>
          <a:prstGeom prst="rect">
            <a:avLst/>
          </a:prstGeom>
        </p:spPr>
      </p:pic>
      <p:sp>
        <p:nvSpPr>
          <p:cNvPr id="8" name="Arrow: Right 7">
            <a:extLst>
              <a:ext uri="{FF2B5EF4-FFF2-40B4-BE49-F238E27FC236}">
                <a16:creationId xmlns:a16="http://schemas.microsoft.com/office/drawing/2014/main" id="{3C6C4B23-1A81-466E-BF16-E702014E90D6}"/>
              </a:ext>
            </a:extLst>
          </p:cNvPr>
          <p:cNvSpPr/>
          <p:nvPr/>
        </p:nvSpPr>
        <p:spPr>
          <a:xfrm>
            <a:off x="3684364" y="4259278"/>
            <a:ext cx="1570616" cy="114300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20587D1-B808-4CCF-A12A-A0F6FA9C4BB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29592" y1="45679" x2="29592" y2="45679"/>
                        <a14:foregroundMark x1="83673" y1="37037" x2="83673" y2="37037"/>
                      </a14:backgroundRemoval>
                    </a14:imgEffect>
                  </a14:imgLayer>
                </a14:imgProps>
              </a:ext>
            </a:extLst>
          </a:blip>
          <a:stretch>
            <a:fillRect/>
          </a:stretch>
        </p:blipFill>
        <p:spPr>
          <a:xfrm>
            <a:off x="6840444" y="3812917"/>
            <a:ext cx="933580" cy="771633"/>
          </a:xfrm>
          <a:prstGeom prst="rect">
            <a:avLst/>
          </a:prstGeom>
        </p:spPr>
      </p:pic>
      <p:pic>
        <p:nvPicPr>
          <p:cNvPr id="12" name="Picture 11">
            <a:extLst>
              <a:ext uri="{FF2B5EF4-FFF2-40B4-BE49-F238E27FC236}">
                <a16:creationId xmlns:a16="http://schemas.microsoft.com/office/drawing/2014/main" id="{EE33A5DB-4560-4566-AD95-3751BAAEF1B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23256" y1="30864" x2="23256" y2="30864"/>
                        <a14:foregroundMark x1="40698" y1="55556" x2="40698" y2="55556"/>
                        <a14:foregroundMark x1="38372" y1="34568" x2="38372" y2="34568"/>
                      </a14:backgroundRemoval>
                    </a14:imgEffect>
                  </a14:imgLayer>
                </a14:imgProps>
              </a:ext>
            </a:extLst>
          </a:blip>
          <a:stretch>
            <a:fillRect/>
          </a:stretch>
        </p:blipFill>
        <p:spPr>
          <a:xfrm>
            <a:off x="6861959" y="4452768"/>
            <a:ext cx="819264" cy="771633"/>
          </a:xfrm>
          <a:prstGeom prst="rect">
            <a:avLst/>
          </a:prstGeom>
        </p:spPr>
      </p:pic>
      <p:pic>
        <p:nvPicPr>
          <p:cNvPr id="14" name="Picture 13">
            <a:extLst>
              <a:ext uri="{FF2B5EF4-FFF2-40B4-BE49-F238E27FC236}">
                <a16:creationId xmlns:a16="http://schemas.microsoft.com/office/drawing/2014/main" id="{1033EEA4-D433-4D95-BF4B-A9E8E771E0D1}"/>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13580" y1="29630" x2="13580" y2="29630"/>
                        <a14:foregroundMark x1="79012" y1="45679" x2="79012" y2="45679"/>
                      </a14:backgroundRemoval>
                    </a14:imgEffect>
                  </a14:imgLayer>
                </a14:imgProps>
              </a:ext>
            </a:extLst>
          </a:blip>
          <a:stretch>
            <a:fillRect/>
          </a:stretch>
        </p:blipFill>
        <p:spPr>
          <a:xfrm>
            <a:off x="6840444" y="5016462"/>
            <a:ext cx="771633" cy="771633"/>
          </a:xfrm>
          <a:prstGeom prst="rect">
            <a:avLst/>
          </a:prstGeom>
        </p:spPr>
      </p:pic>
      <p:pic>
        <p:nvPicPr>
          <p:cNvPr id="18" name="Picture 17" descr="A close up of a device&#10;&#10;Description generated with very high confidence">
            <a:extLst>
              <a:ext uri="{FF2B5EF4-FFF2-40B4-BE49-F238E27FC236}">
                <a16:creationId xmlns:a16="http://schemas.microsoft.com/office/drawing/2014/main" id="{B8793C28-D2B4-4356-8C74-DD830F3C25F8}"/>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877" b="88889" l="5495" r="89011">
                        <a14:foregroundMark x1="17582" y1="40741" x2="17582" y2="40741"/>
                        <a14:foregroundMark x1="5495" y1="61728" x2="5495" y2="61728"/>
                        <a14:foregroundMark x1="61538" y1="53086" x2="61538" y2="53086"/>
                        <a14:foregroundMark x1="63736" y1="39506" x2="63736" y2="39506"/>
                        <a14:foregroundMark x1="74725" y1="51852" x2="74725" y2="51852"/>
                      </a14:backgroundRemoval>
                    </a14:imgEffect>
                  </a14:imgLayer>
                </a14:imgProps>
              </a:ext>
            </a:extLst>
          </a:blip>
          <a:stretch>
            <a:fillRect/>
          </a:stretch>
        </p:blipFill>
        <p:spPr>
          <a:xfrm>
            <a:off x="6823594" y="3858945"/>
            <a:ext cx="866896" cy="771633"/>
          </a:xfrm>
          <a:prstGeom prst="rect">
            <a:avLst/>
          </a:prstGeom>
        </p:spPr>
      </p:pic>
      <p:pic>
        <p:nvPicPr>
          <p:cNvPr id="20" name="Picture 19">
            <a:extLst>
              <a:ext uri="{FF2B5EF4-FFF2-40B4-BE49-F238E27FC236}">
                <a16:creationId xmlns:a16="http://schemas.microsoft.com/office/drawing/2014/main" id="{FACE7D62-20ED-404F-8149-DBB2FC503921}"/>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877" b="88889" l="4800" r="92800">
                        <a14:foregroundMark x1="16800" y1="49383" x2="16800" y2="49383"/>
                        <a14:foregroundMark x1="5600" y1="53086" x2="5600" y2="53086"/>
                        <a14:foregroundMark x1="63200" y1="43210" x2="63200" y2="43210"/>
                        <a14:foregroundMark x1="88000" y1="41975" x2="88000" y2="41975"/>
                        <a14:foregroundMark x1="92800" y1="55556" x2="92800" y2="55556"/>
                      </a14:backgroundRemoval>
                    </a14:imgEffect>
                  </a14:imgLayer>
                </a14:imgProps>
              </a:ext>
            </a:extLst>
          </a:blip>
          <a:stretch>
            <a:fillRect/>
          </a:stretch>
        </p:blipFill>
        <p:spPr>
          <a:xfrm>
            <a:off x="6795078" y="4375108"/>
            <a:ext cx="1190791" cy="771633"/>
          </a:xfrm>
          <a:prstGeom prst="rect">
            <a:avLst/>
          </a:prstGeom>
        </p:spPr>
      </p:pic>
      <p:pic>
        <p:nvPicPr>
          <p:cNvPr id="22" name="Picture 21">
            <a:extLst>
              <a:ext uri="{FF2B5EF4-FFF2-40B4-BE49-F238E27FC236}">
                <a16:creationId xmlns:a16="http://schemas.microsoft.com/office/drawing/2014/main" id="{018B69F6-0C86-44DE-A4D1-B3126F5F619B}"/>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9877" b="88889" l="5085" r="89831">
                        <a14:foregroundMark x1="5085" y1="51852" x2="5085" y2="51852"/>
                        <a14:foregroundMark x1="72034" y1="45679" x2="72034" y2="45679"/>
                        <a14:foregroundMark x1="79661" y1="50617" x2="79661" y2="50617"/>
                      </a14:backgroundRemoval>
                    </a14:imgEffect>
                  </a14:imgLayer>
                </a14:imgProps>
              </a:ext>
            </a:extLst>
          </a:blip>
          <a:stretch>
            <a:fillRect/>
          </a:stretch>
        </p:blipFill>
        <p:spPr>
          <a:xfrm>
            <a:off x="6750563" y="4962969"/>
            <a:ext cx="1124107" cy="771633"/>
          </a:xfrm>
          <a:prstGeom prst="rect">
            <a:avLst/>
          </a:prstGeom>
        </p:spPr>
      </p:pic>
    </p:spTree>
    <p:extLst>
      <p:ext uri="{BB962C8B-B14F-4D97-AF65-F5344CB8AC3E}">
        <p14:creationId xmlns:p14="http://schemas.microsoft.com/office/powerpoint/2010/main" val="295576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21F1D-EE11-464D-A724-D4545D49758A}"/>
              </a:ext>
            </a:extLst>
          </p:cNvPr>
          <p:cNvSpPr>
            <a:spLocks noGrp="1"/>
          </p:cNvSpPr>
          <p:nvPr>
            <p:ph type="title"/>
          </p:nvPr>
        </p:nvSpPr>
        <p:spPr>
          <a:xfrm>
            <a:off x="423493" y="1042796"/>
            <a:ext cx="5856339" cy="1143000"/>
          </a:xfrm>
        </p:spPr>
        <p:txBody>
          <a:bodyPr/>
          <a:lstStyle/>
          <a:p>
            <a:r>
              <a:rPr lang="en-US" b="1" dirty="0">
                <a:solidFill>
                  <a:srgbClr val="50524F"/>
                </a:solidFill>
              </a:rPr>
              <a:t>Less is more </a:t>
            </a:r>
            <a:br>
              <a:rPr lang="en-US" b="1" dirty="0">
                <a:solidFill>
                  <a:srgbClr val="50524F"/>
                </a:solidFill>
              </a:rPr>
            </a:br>
            <a:br>
              <a:rPr lang="en-US" dirty="0"/>
            </a:br>
            <a:r>
              <a:rPr lang="en-US" sz="2400" i="1" dirty="0"/>
              <a:t>Fewer, high-quality centers have more impact… and won’t drive you crazy!</a:t>
            </a:r>
          </a:p>
        </p:txBody>
      </p:sp>
      <p:pic>
        <p:nvPicPr>
          <p:cNvPr id="9" name="Picture 8">
            <a:extLst>
              <a:ext uri="{FF2B5EF4-FFF2-40B4-BE49-F238E27FC236}">
                <a16:creationId xmlns:a16="http://schemas.microsoft.com/office/drawing/2014/main" id="{39D5AC5D-1B8A-496A-824E-DDDCD0B66DF8}"/>
              </a:ext>
            </a:extLst>
          </p:cNvPr>
          <p:cNvPicPr>
            <a:picLocks noChangeAspect="1"/>
          </p:cNvPicPr>
          <p:nvPr/>
        </p:nvPicPr>
        <p:blipFill>
          <a:blip r:embed="rId3">
            <a:duotone>
              <a:schemeClr val="accent3">
                <a:shade val="45000"/>
                <a:satMod val="135000"/>
              </a:schemeClr>
              <a:prstClr val="white"/>
            </a:duotone>
          </a:blip>
          <a:stretch>
            <a:fillRect/>
          </a:stretch>
        </p:blipFill>
        <p:spPr>
          <a:xfrm>
            <a:off x="6689350" y="529484"/>
            <a:ext cx="2134750" cy="1585593"/>
          </a:xfrm>
          <a:prstGeom prst="rect">
            <a:avLst/>
          </a:prstGeom>
        </p:spPr>
      </p:pic>
      <p:pic>
        <p:nvPicPr>
          <p:cNvPr id="8" name="Picture 7" descr="A close up of a card&#10;&#10;Description generated with high confidence">
            <a:extLst>
              <a:ext uri="{FF2B5EF4-FFF2-40B4-BE49-F238E27FC236}">
                <a16:creationId xmlns:a16="http://schemas.microsoft.com/office/drawing/2014/main" id="{058692DC-B316-41B4-8B81-D37472CC0A71}"/>
              </a:ext>
            </a:extLst>
          </p:cNvPr>
          <p:cNvPicPr>
            <a:picLocks noChangeAspect="1"/>
          </p:cNvPicPr>
          <p:nvPr/>
        </p:nvPicPr>
        <p:blipFill rotWithShape="1">
          <a:blip r:embed="rId4"/>
          <a:srcRect l="3364" t="28636" r="81162" b="41296"/>
          <a:stretch/>
        </p:blipFill>
        <p:spPr>
          <a:xfrm>
            <a:off x="7127122" y="3273415"/>
            <a:ext cx="1399198" cy="1529545"/>
          </a:xfrm>
          <a:prstGeom prst="rect">
            <a:avLst/>
          </a:prstGeom>
        </p:spPr>
      </p:pic>
      <p:pic>
        <p:nvPicPr>
          <p:cNvPr id="14" name="Picture 13" descr="A picture containing clipart&#10;&#10;Description generated with very high confidence">
            <a:extLst>
              <a:ext uri="{FF2B5EF4-FFF2-40B4-BE49-F238E27FC236}">
                <a16:creationId xmlns:a16="http://schemas.microsoft.com/office/drawing/2014/main" id="{4A91E4E6-C49E-45F6-917D-90920C9081DE}"/>
              </a:ext>
            </a:extLst>
          </p:cNvPr>
          <p:cNvPicPr>
            <a:picLocks noChangeAspect="1"/>
          </p:cNvPicPr>
          <p:nvPr/>
        </p:nvPicPr>
        <p:blipFill>
          <a:blip r:embed="rId5"/>
          <a:stretch>
            <a:fillRect/>
          </a:stretch>
        </p:blipFill>
        <p:spPr>
          <a:xfrm>
            <a:off x="3027543" y="3807432"/>
            <a:ext cx="1221727" cy="1204519"/>
          </a:xfrm>
          <a:prstGeom prst="rect">
            <a:avLst/>
          </a:prstGeom>
        </p:spPr>
      </p:pic>
      <p:pic>
        <p:nvPicPr>
          <p:cNvPr id="12" name="Picture 11" descr="A close up of a piece of paper&#10;&#10;Description generated with high confidence">
            <a:extLst>
              <a:ext uri="{FF2B5EF4-FFF2-40B4-BE49-F238E27FC236}">
                <a16:creationId xmlns:a16="http://schemas.microsoft.com/office/drawing/2014/main" id="{3968EBCB-D26D-41BA-A6F0-43D1AA993A72}"/>
              </a:ext>
            </a:extLst>
          </p:cNvPr>
          <p:cNvPicPr>
            <a:picLocks noChangeAspect="1"/>
          </p:cNvPicPr>
          <p:nvPr/>
        </p:nvPicPr>
        <p:blipFill>
          <a:blip r:embed="rId6"/>
          <a:stretch>
            <a:fillRect/>
          </a:stretch>
        </p:blipFill>
        <p:spPr>
          <a:xfrm>
            <a:off x="3825554" y="3172972"/>
            <a:ext cx="2247900" cy="1733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descr="A picture containing clipart&#10;&#10;Description generated with very high confidence">
            <a:extLst>
              <a:ext uri="{FF2B5EF4-FFF2-40B4-BE49-F238E27FC236}">
                <a16:creationId xmlns:a16="http://schemas.microsoft.com/office/drawing/2014/main" id="{5DDB4CC8-73A2-489F-A7D8-482EC28170C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427" b="97573" l="5344" r="89313">
                        <a14:foregroundMark x1="19847" y1="77184" x2="19847" y2="77184"/>
                        <a14:foregroundMark x1="19847" y1="78155" x2="19847" y2="78155"/>
                        <a14:foregroundMark x1="27481" y1="80583" x2="27481" y2="80583"/>
                        <a14:foregroundMark x1="19847" y1="80097" x2="19847" y2="80097"/>
                        <a14:foregroundMark x1="19847" y1="85922" x2="19847" y2="85922"/>
                        <a14:foregroundMark x1="14504" y1="89320" x2="14504" y2="89320"/>
                        <a14:foregroundMark x1="12977" y1="89806" x2="12977" y2="89806"/>
                        <a14:foregroundMark x1="12977" y1="90777" x2="12977" y2="90777"/>
                        <a14:foregroundMark x1="12977" y1="90777" x2="12977" y2="90777"/>
                        <a14:foregroundMark x1="12977" y1="90777" x2="12977" y2="90777"/>
                        <a14:foregroundMark x1="74046" y1="29126" x2="74046" y2="29126"/>
                        <a14:foregroundMark x1="74046" y1="23786" x2="74046" y2="23786"/>
                        <a14:foregroundMark x1="72519" y1="23301" x2="72519" y2="23301"/>
                        <a14:foregroundMark x1="72519" y1="23301" x2="72519" y2="23301"/>
                        <a14:foregroundMark x1="5344" y1="97573" x2="5344" y2="97573"/>
                        <a14:foregroundMark x1="85496" y1="7282" x2="85496" y2="7282"/>
                        <a14:foregroundMark x1="89313" y1="2427" x2="89313" y2="2427"/>
                      </a14:backgroundRemoval>
                    </a14:imgEffect>
                  </a14:imgLayer>
                </a14:imgProps>
              </a:ext>
            </a:extLst>
          </a:blip>
          <a:stretch>
            <a:fillRect/>
          </a:stretch>
        </p:blipFill>
        <p:spPr>
          <a:xfrm>
            <a:off x="5870314" y="3339671"/>
            <a:ext cx="819036" cy="1287949"/>
          </a:xfrm>
          <a:prstGeom prst="rect">
            <a:avLst/>
          </a:prstGeom>
        </p:spPr>
      </p:pic>
      <p:pic>
        <p:nvPicPr>
          <p:cNvPr id="17" name="Picture 16" descr="A close up of a card&#10;&#10;Description generated with high confidence">
            <a:extLst>
              <a:ext uri="{FF2B5EF4-FFF2-40B4-BE49-F238E27FC236}">
                <a16:creationId xmlns:a16="http://schemas.microsoft.com/office/drawing/2014/main" id="{C624AA4E-5572-448A-BBE4-4C6094A1686A}"/>
              </a:ext>
            </a:extLst>
          </p:cNvPr>
          <p:cNvPicPr>
            <a:picLocks noChangeAspect="1"/>
          </p:cNvPicPr>
          <p:nvPr/>
        </p:nvPicPr>
        <p:blipFill rotWithShape="1">
          <a:blip r:embed="rId4"/>
          <a:srcRect l="23865" t="51682" r="54387" b="15584"/>
          <a:stretch/>
        </p:blipFill>
        <p:spPr>
          <a:xfrm>
            <a:off x="305715" y="2840645"/>
            <a:ext cx="1349869" cy="1143001"/>
          </a:xfrm>
          <a:prstGeom prst="rect">
            <a:avLst/>
          </a:prstGeom>
        </p:spPr>
      </p:pic>
      <p:pic>
        <p:nvPicPr>
          <p:cNvPr id="6" name="Picture 5">
            <a:extLst>
              <a:ext uri="{FF2B5EF4-FFF2-40B4-BE49-F238E27FC236}">
                <a16:creationId xmlns:a16="http://schemas.microsoft.com/office/drawing/2014/main" id="{2D74BFD8-0064-44C5-8B9B-8133591ED9FA}"/>
              </a:ext>
            </a:extLst>
          </p:cNvPr>
          <p:cNvPicPr>
            <a:picLocks noChangeAspect="1"/>
          </p:cNvPicPr>
          <p:nvPr/>
        </p:nvPicPr>
        <p:blipFill>
          <a:blip r:embed="rId9"/>
          <a:stretch>
            <a:fillRect/>
          </a:stretch>
        </p:blipFill>
        <p:spPr>
          <a:xfrm rot="1695647">
            <a:off x="1348011" y="3108167"/>
            <a:ext cx="1076325" cy="1666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TextBox 17">
            <a:extLst>
              <a:ext uri="{FF2B5EF4-FFF2-40B4-BE49-F238E27FC236}">
                <a16:creationId xmlns:a16="http://schemas.microsoft.com/office/drawing/2014/main" id="{2F4BE9F2-2875-4761-8DBD-EEBAE587E565}"/>
              </a:ext>
            </a:extLst>
          </p:cNvPr>
          <p:cNvSpPr txBox="1"/>
          <p:nvPr/>
        </p:nvSpPr>
        <p:spPr>
          <a:xfrm>
            <a:off x="617680" y="5229915"/>
            <a:ext cx="1942640" cy="1107996"/>
          </a:xfrm>
          <a:prstGeom prst="rect">
            <a:avLst/>
          </a:prstGeom>
          <a:noFill/>
        </p:spPr>
        <p:txBody>
          <a:bodyPr wrap="square" rtlCol="0">
            <a:spAutoFit/>
          </a:bodyPr>
          <a:lstStyle/>
          <a:p>
            <a:pPr algn="ctr"/>
            <a:r>
              <a:rPr lang="en-US" sz="2200" dirty="0">
                <a:solidFill>
                  <a:srgbClr val="50524F"/>
                </a:solidFill>
                <a:latin typeface="Lucida Sans" panose="020B0602030504020204" pitchFamily="34" charset="0"/>
              </a:rPr>
              <a:t>Center 1: </a:t>
            </a:r>
          </a:p>
          <a:p>
            <a:pPr algn="ctr"/>
            <a:r>
              <a:rPr lang="en-US" sz="2200" dirty="0">
                <a:solidFill>
                  <a:srgbClr val="50524F"/>
                </a:solidFill>
                <a:latin typeface="Lucida Sans" panose="020B0602030504020204" pitchFamily="34" charset="0"/>
              </a:rPr>
              <a:t>Reread decodables</a:t>
            </a:r>
          </a:p>
        </p:txBody>
      </p:sp>
      <p:sp>
        <p:nvSpPr>
          <p:cNvPr id="19" name="TextBox 18">
            <a:extLst>
              <a:ext uri="{FF2B5EF4-FFF2-40B4-BE49-F238E27FC236}">
                <a16:creationId xmlns:a16="http://schemas.microsoft.com/office/drawing/2014/main" id="{99EA726E-73D4-4630-A371-EC4362B708A0}"/>
              </a:ext>
            </a:extLst>
          </p:cNvPr>
          <p:cNvSpPr txBox="1"/>
          <p:nvPr/>
        </p:nvSpPr>
        <p:spPr>
          <a:xfrm>
            <a:off x="3983255" y="5174428"/>
            <a:ext cx="1942640" cy="1107996"/>
          </a:xfrm>
          <a:prstGeom prst="rect">
            <a:avLst/>
          </a:prstGeom>
          <a:noFill/>
        </p:spPr>
        <p:txBody>
          <a:bodyPr wrap="square" rtlCol="0">
            <a:spAutoFit/>
          </a:bodyPr>
          <a:lstStyle/>
          <a:p>
            <a:pPr algn="ctr"/>
            <a:r>
              <a:rPr lang="en-US" sz="2200" dirty="0">
                <a:solidFill>
                  <a:srgbClr val="50524F"/>
                </a:solidFill>
                <a:latin typeface="Lucida Sans" panose="020B0602030504020204" pitchFamily="34" charset="0"/>
              </a:rPr>
              <a:t>Center 2: </a:t>
            </a:r>
          </a:p>
          <a:p>
            <a:pPr algn="ctr"/>
            <a:r>
              <a:rPr lang="en-US" sz="2200" dirty="0">
                <a:solidFill>
                  <a:srgbClr val="50524F"/>
                </a:solidFill>
                <a:latin typeface="Lucida Sans" panose="020B0602030504020204" pitchFamily="34" charset="0"/>
              </a:rPr>
              <a:t>Word building</a:t>
            </a:r>
          </a:p>
        </p:txBody>
      </p:sp>
      <p:sp>
        <p:nvSpPr>
          <p:cNvPr id="20" name="TextBox 19">
            <a:extLst>
              <a:ext uri="{FF2B5EF4-FFF2-40B4-BE49-F238E27FC236}">
                <a16:creationId xmlns:a16="http://schemas.microsoft.com/office/drawing/2014/main" id="{410704C1-EDFD-4808-B730-22A587CC2F52}"/>
              </a:ext>
            </a:extLst>
          </p:cNvPr>
          <p:cNvSpPr txBox="1"/>
          <p:nvPr/>
        </p:nvSpPr>
        <p:spPr>
          <a:xfrm>
            <a:off x="6868097" y="5229914"/>
            <a:ext cx="1942640" cy="769441"/>
          </a:xfrm>
          <a:prstGeom prst="rect">
            <a:avLst/>
          </a:prstGeom>
          <a:noFill/>
        </p:spPr>
        <p:txBody>
          <a:bodyPr wrap="square" rtlCol="0">
            <a:spAutoFit/>
          </a:bodyPr>
          <a:lstStyle/>
          <a:p>
            <a:pPr algn="ctr"/>
            <a:r>
              <a:rPr lang="en-US" sz="2200" dirty="0">
                <a:solidFill>
                  <a:srgbClr val="50524F"/>
                </a:solidFill>
                <a:latin typeface="Lucida Sans" panose="020B0602030504020204" pitchFamily="34" charset="0"/>
              </a:rPr>
              <a:t>Center 3: </a:t>
            </a:r>
          </a:p>
          <a:p>
            <a:pPr algn="ctr"/>
            <a:r>
              <a:rPr lang="en-US" sz="2200" dirty="0">
                <a:solidFill>
                  <a:srgbClr val="50524F"/>
                </a:solidFill>
                <a:latin typeface="Lucida Sans" panose="020B0602030504020204" pitchFamily="34" charset="0"/>
              </a:rPr>
              <a:t>Teacher-led</a:t>
            </a:r>
          </a:p>
        </p:txBody>
      </p:sp>
    </p:spTree>
    <p:extLst>
      <p:ext uri="{BB962C8B-B14F-4D97-AF65-F5344CB8AC3E}">
        <p14:creationId xmlns:p14="http://schemas.microsoft.com/office/powerpoint/2010/main" val="18323666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Using Decodables for Authentic Practice </a:t>
            </a:r>
            <a:br>
              <a:rPr lang="en-US" dirty="0"/>
            </a:br>
            <a:endParaRPr lang="en-US" dirty="0"/>
          </a:p>
        </p:txBody>
      </p:sp>
    </p:spTree>
    <p:extLst>
      <p:ext uri="{BB962C8B-B14F-4D97-AF65-F5344CB8AC3E}">
        <p14:creationId xmlns:p14="http://schemas.microsoft.com/office/powerpoint/2010/main" val="39050519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148" y="479247"/>
            <a:ext cx="8229600" cy="857251"/>
          </a:xfrm>
        </p:spPr>
        <p:txBody>
          <a:bodyPr/>
          <a:lstStyle/>
          <a:p>
            <a:r>
              <a:rPr lang="en-US" b="1" dirty="0">
                <a:solidFill>
                  <a:schemeClr val="bg2"/>
                </a:solidFill>
              </a:rPr>
              <a:t>In Context</a:t>
            </a:r>
            <a:br>
              <a:rPr lang="en-US" dirty="0">
                <a:solidFill>
                  <a:schemeClr val="bg2"/>
                </a:solidFill>
              </a:rPr>
            </a:br>
            <a:r>
              <a:rPr lang="en-US" dirty="0">
                <a:solidFill>
                  <a:schemeClr val="bg2"/>
                </a:solidFill>
              </a:rPr>
              <a:t>Decodable Readers Protocols</a:t>
            </a:r>
          </a:p>
        </p:txBody>
      </p:sp>
      <p:sp>
        <p:nvSpPr>
          <p:cNvPr id="5" name="Flowchart: Punched Tape 4"/>
          <p:cNvSpPr/>
          <p:nvPr/>
        </p:nvSpPr>
        <p:spPr>
          <a:xfrm>
            <a:off x="433989" y="2722996"/>
            <a:ext cx="2649681" cy="1610591"/>
          </a:xfrm>
          <a:prstGeom prst="flowChartPunchedTape">
            <a:avLst/>
          </a:prstGeom>
          <a:solidFill>
            <a:schemeClr val="tx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800" dirty="0">
                <a:solidFill>
                  <a:schemeClr val="accent2"/>
                </a:solidFill>
                <a:latin typeface="Lucida Sans" panose="020B0602030504020204" pitchFamily="34" charset="0"/>
              </a:rPr>
              <a:t>Multiple Reads Protocol</a:t>
            </a:r>
          </a:p>
        </p:txBody>
      </p:sp>
      <p:sp>
        <p:nvSpPr>
          <p:cNvPr id="6" name="Flowchart: Punched Tape 5"/>
          <p:cNvSpPr/>
          <p:nvPr/>
        </p:nvSpPr>
        <p:spPr>
          <a:xfrm>
            <a:off x="3319198" y="2769755"/>
            <a:ext cx="2639291" cy="1517072"/>
          </a:xfrm>
          <a:prstGeom prst="flowChartPunchedTape">
            <a:avLst/>
          </a:prstGeom>
          <a:solidFill>
            <a:schemeClr val="bg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800" dirty="0">
                <a:solidFill>
                  <a:schemeClr val="accent2"/>
                </a:solidFill>
                <a:latin typeface="Lucida Sans" panose="020B0602030504020204" pitchFamily="34" charset="0"/>
              </a:rPr>
              <a:t>Comprehension Questions</a:t>
            </a:r>
          </a:p>
        </p:txBody>
      </p:sp>
      <p:sp>
        <p:nvSpPr>
          <p:cNvPr id="7" name="Flowchart: Punched Tape 6"/>
          <p:cNvSpPr/>
          <p:nvPr/>
        </p:nvSpPr>
        <p:spPr>
          <a:xfrm>
            <a:off x="6194017" y="2722996"/>
            <a:ext cx="2559627" cy="1610591"/>
          </a:xfrm>
          <a:prstGeom prst="flowChartPunchedTape">
            <a:avLst/>
          </a:prstGeom>
          <a:solidFill>
            <a:schemeClr val="bg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800" dirty="0">
                <a:solidFill>
                  <a:schemeClr val="accent2"/>
                </a:solidFill>
                <a:latin typeface="Lucida Sans" panose="020B0602030504020204" pitchFamily="34" charset="0"/>
              </a:rPr>
              <a:t>Foundational Skills Games and Tasks</a:t>
            </a:r>
          </a:p>
        </p:txBody>
      </p:sp>
      <p:sp>
        <p:nvSpPr>
          <p:cNvPr id="3" name="Arrow: Down 2">
            <a:extLst>
              <a:ext uri="{FF2B5EF4-FFF2-40B4-BE49-F238E27FC236}">
                <a16:creationId xmlns:a16="http://schemas.microsoft.com/office/drawing/2014/main" id="{B440756E-A15F-4C25-8BE9-2F9B356971D0}"/>
              </a:ext>
            </a:extLst>
          </p:cNvPr>
          <p:cNvSpPr/>
          <p:nvPr/>
        </p:nvSpPr>
        <p:spPr>
          <a:xfrm rot="10800000">
            <a:off x="7032170" y="4333587"/>
            <a:ext cx="1395663" cy="1420251"/>
          </a:xfrm>
          <a:prstGeom prst="downArrow">
            <a:avLst/>
          </a:prstGeom>
          <a:solidFill>
            <a:srgbClr val="22A469"/>
          </a:solidFill>
          <a:ln>
            <a:solidFill>
              <a:srgbClr val="22A469"/>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08108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8AEE6-1C70-4E37-BBB2-4577E8696B8A}"/>
              </a:ext>
            </a:extLst>
          </p:cNvPr>
          <p:cNvSpPr>
            <a:spLocks noGrp="1"/>
          </p:cNvSpPr>
          <p:nvPr>
            <p:ph type="title"/>
          </p:nvPr>
        </p:nvSpPr>
        <p:spPr>
          <a:xfrm>
            <a:off x="376990" y="146892"/>
            <a:ext cx="8229600" cy="1143000"/>
          </a:xfrm>
        </p:spPr>
        <p:txBody>
          <a:bodyPr/>
          <a:lstStyle/>
          <a:p>
            <a:r>
              <a:rPr lang="en-US" dirty="0"/>
              <a:t>Decodable Reader Protocol </a:t>
            </a:r>
          </a:p>
        </p:txBody>
      </p:sp>
      <p:graphicFrame>
        <p:nvGraphicFramePr>
          <p:cNvPr id="5" name="Table 4">
            <a:extLst>
              <a:ext uri="{FF2B5EF4-FFF2-40B4-BE49-F238E27FC236}">
                <a16:creationId xmlns:a16="http://schemas.microsoft.com/office/drawing/2014/main" id="{1E9D7E8D-2C49-4FE9-B7B9-AA87A64294FC}"/>
              </a:ext>
            </a:extLst>
          </p:cNvPr>
          <p:cNvGraphicFramePr>
            <a:graphicFrameLocks noGrp="1"/>
          </p:cNvGraphicFramePr>
          <p:nvPr>
            <p:extLst>
              <p:ext uri="{D42A27DB-BD31-4B8C-83A1-F6EECF244321}">
                <p14:modId xmlns:p14="http://schemas.microsoft.com/office/powerpoint/2010/main" val="206796125"/>
              </p:ext>
            </p:extLst>
          </p:nvPr>
        </p:nvGraphicFramePr>
        <p:xfrm>
          <a:off x="806116" y="1339065"/>
          <a:ext cx="6477000" cy="3231663"/>
        </p:xfrm>
        <a:graphic>
          <a:graphicData uri="http://schemas.openxmlformats.org/drawingml/2006/table">
            <a:tbl>
              <a:tblPr firstRow="1" bandRow="1">
                <a:tableStyleId>{295C2E68-A0DA-4108-AF7E-2E3958B79FE0}</a:tableStyleId>
              </a:tblPr>
              <a:tblGrid>
                <a:gridCol w="1551377">
                  <a:extLst>
                    <a:ext uri="{9D8B030D-6E8A-4147-A177-3AD203B41FA5}">
                      <a16:colId xmlns:a16="http://schemas.microsoft.com/office/drawing/2014/main" val="2954085432"/>
                    </a:ext>
                  </a:extLst>
                </a:gridCol>
                <a:gridCol w="4925623">
                  <a:extLst>
                    <a:ext uri="{9D8B030D-6E8A-4147-A177-3AD203B41FA5}">
                      <a16:colId xmlns:a16="http://schemas.microsoft.com/office/drawing/2014/main" val="1829144937"/>
                    </a:ext>
                  </a:extLst>
                </a:gridCol>
              </a:tblGrid>
              <a:tr h="483938">
                <a:tc>
                  <a:txBody>
                    <a:bodyPr/>
                    <a:lstStyle/>
                    <a:p>
                      <a:r>
                        <a:rPr lang="en-US" sz="2000" dirty="0">
                          <a:latin typeface="Lucida Sans" panose="020B0602030504020204" pitchFamily="34" charset="0"/>
                        </a:rPr>
                        <a:t>Read</a:t>
                      </a:r>
                    </a:p>
                  </a:txBody>
                  <a:tcPr/>
                </a:tc>
                <a:tc>
                  <a:txBody>
                    <a:bodyPr/>
                    <a:lstStyle/>
                    <a:p>
                      <a:r>
                        <a:rPr lang="en-US" sz="2000" dirty="0">
                          <a:latin typeface="Lucida Sans" panose="020B0602030504020204" pitchFamily="34" charset="0"/>
                        </a:rPr>
                        <a:t>Suggestion </a:t>
                      </a:r>
                    </a:p>
                  </a:txBody>
                  <a:tcPr/>
                </a:tc>
                <a:extLst>
                  <a:ext uri="{0D108BD9-81ED-4DB2-BD59-A6C34878D82A}">
                    <a16:rowId xmlns:a16="http://schemas.microsoft.com/office/drawing/2014/main" val="556882448"/>
                  </a:ext>
                </a:extLst>
              </a:tr>
              <a:tr h="550708">
                <a:tc>
                  <a:txBody>
                    <a:bodyPr/>
                    <a:lstStyle/>
                    <a:p>
                      <a:r>
                        <a:rPr lang="en-US" sz="2000" dirty="0">
                          <a:latin typeface="Lucida Sans" panose="020B0602030504020204" pitchFamily="34" charset="0"/>
                        </a:rPr>
                        <a:t>1</a:t>
                      </a:r>
                      <a:r>
                        <a:rPr lang="en-US" sz="2000" baseline="30000" dirty="0">
                          <a:latin typeface="Lucida Sans" panose="020B0602030504020204" pitchFamily="34" charset="0"/>
                        </a:rPr>
                        <a:t>st</a:t>
                      </a:r>
                      <a:r>
                        <a:rPr lang="en-US" sz="2000" dirty="0">
                          <a:latin typeface="Lucida Sans" panose="020B0602030504020204" pitchFamily="34" charset="0"/>
                        </a:rPr>
                        <a:t> </a:t>
                      </a:r>
                    </a:p>
                  </a:txBody>
                  <a:tcPr/>
                </a:tc>
                <a:tc>
                  <a:txBody>
                    <a:bodyPr/>
                    <a:lstStyle/>
                    <a:p>
                      <a:r>
                        <a:rPr lang="en-US" sz="2000" dirty="0">
                          <a:latin typeface="Lucida Sans" panose="020B0602030504020204" pitchFamily="34" charset="0"/>
                        </a:rPr>
                        <a:t>Choral or Echo</a:t>
                      </a:r>
                    </a:p>
                  </a:txBody>
                  <a:tcPr/>
                </a:tc>
                <a:extLst>
                  <a:ext uri="{0D108BD9-81ED-4DB2-BD59-A6C34878D82A}">
                    <a16:rowId xmlns:a16="http://schemas.microsoft.com/office/drawing/2014/main" val="117308970"/>
                  </a:ext>
                </a:extLst>
              </a:tr>
              <a:tr h="550708">
                <a:tc>
                  <a:txBody>
                    <a:bodyPr/>
                    <a:lstStyle/>
                    <a:p>
                      <a:r>
                        <a:rPr lang="en-US" sz="2000" dirty="0">
                          <a:latin typeface="Lucida Sans" panose="020B0602030504020204" pitchFamily="34" charset="0"/>
                        </a:rPr>
                        <a:t>2</a:t>
                      </a:r>
                      <a:r>
                        <a:rPr lang="en-US" sz="2000" baseline="30000" dirty="0">
                          <a:latin typeface="Lucida Sans" panose="020B0602030504020204" pitchFamily="34" charset="0"/>
                        </a:rPr>
                        <a:t>nd</a:t>
                      </a:r>
                      <a:endParaRPr lang="en-US" sz="2000" dirty="0">
                        <a:latin typeface="Lucida Sans" panose="020B0602030504020204" pitchFamily="34" charset="0"/>
                      </a:endParaRPr>
                    </a:p>
                  </a:txBody>
                  <a:tcPr/>
                </a:tc>
                <a:tc>
                  <a:txBody>
                    <a:bodyPr/>
                    <a:lstStyle/>
                    <a:p>
                      <a:r>
                        <a:rPr lang="en-US" sz="2000" dirty="0">
                          <a:latin typeface="Lucida Sans" panose="020B0602030504020204" pitchFamily="34" charset="0"/>
                        </a:rPr>
                        <a:t>Independent or Buddy </a:t>
                      </a:r>
                    </a:p>
                  </a:txBody>
                  <a:tcPr/>
                </a:tc>
                <a:extLst>
                  <a:ext uri="{0D108BD9-81ED-4DB2-BD59-A6C34878D82A}">
                    <a16:rowId xmlns:a16="http://schemas.microsoft.com/office/drawing/2014/main" val="671660106"/>
                  </a:ext>
                </a:extLst>
              </a:tr>
              <a:tr h="550708">
                <a:tc>
                  <a:txBody>
                    <a:bodyPr/>
                    <a:lstStyle/>
                    <a:p>
                      <a:r>
                        <a:rPr lang="en-US" sz="2000" dirty="0">
                          <a:latin typeface="Lucida Sans" panose="020B0602030504020204" pitchFamily="34" charset="0"/>
                        </a:rPr>
                        <a:t>3</a:t>
                      </a:r>
                      <a:r>
                        <a:rPr lang="en-US" sz="2000" baseline="30000" dirty="0">
                          <a:latin typeface="Lucida Sans" panose="020B0602030504020204" pitchFamily="34" charset="0"/>
                        </a:rPr>
                        <a:t>rd</a:t>
                      </a:r>
                      <a:r>
                        <a:rPr lang="en-US" sz="2000" dirty="0">
                          <a:latin typeface="Lucida Sans" panose="020B0602030504020204" pitchFamily="34" charset="0"/>
                        </a:rPr>
                        <a:t> </a:t>
                      </a:r>
                    </a:p>
                  </a:txBody>
                  <a:tcPr/>
                </a:tc>
                <a:tc>
                  <a:txBody>
                    <a:bodyPr/>
                    <a:lstStyle/>
                    <a:p>
                      <a:r>
                        <a:rPr lang="en-US" sz="2000" dirty="0">
                          <a:latin typeface="Lucida Sans" panose="020B0602030504020204" pitchFamily="34" charset="0"/>
                        </a:rPr>
                        <a:t>Echo or Choral </a:t>
                      </a:r>
                    </a:p>
                  </a:txBody>
                  <a:tcPr/>
                </a:tc>
                <a:extLst>
                  <a:ext uri="{0D108BD9-81ED-4DB2-BD59-A6C34878D82A}">
                    <a16:rowId xmlns:a16="http://schemas.microsoft.com/office/drawing/2014/main" val="3307836149"/>
                  </a:ext>
                </a:extLst>
              </a:tr>
              <a:tr h="550708">
                <a:tc>
                  <a:txBody>
                    <a:bodyPr/>
                    <a:lstStyle/>
                    <a:p>
                      <a:r>
                        <a:rPr lang="en-US" sz="2000" dirty="0">
                          <a:latin typeface="Lucida Sans" panose="020B0602030504020204" pitchFamily="34" charset="0"/>
                        </a:rPr>
                        <a:t>4</a:t>
                      </a:r>
                      <a:r>
                        <a:rPr lang="en-US" sz="2000" baseline="30000" dirty="0">
                          <a:latin typeface="Lucida Sans" panose="020B0602030504020204" pitchFamily="34" charset="0"/>
                        </a:rPr>
                        <a:t>th</a:t>
                      </a:r>
                      <a:r>
                        <a:rPr lang="en-US" sz="2000" dirty="0">
                          <a:latin typeface="Lucida Sans" panose="020B0602030504020204" pitchFamily="34" charset="0"/>
                        </a:rPr>
                        <a:t> </a:t>
                      </a:r>
                    </a:p>
                  </a:txBody>
                  <a:tcPr/>
                </a:tc>
                <a:tc>
                  <a:txBody>
                    <a:bodyPr/>
                    <a:lstStyle/>
                    <a:p>
                      <a:r>
                        <a:rPr lang="en-US" sz="2000" dirty="0">
                          <a:latin typeface="Lucida Sans" panose="020B0602030504020204" pitchFamily="34" charset="0"/>
                        </a:rPr>
                        <a:t>Buddy</a:t>
                      </a:r>
                    </a:p>
                  </a:txBody>
                  <a:tcPr/>
                </a:tc>
                <a:extLst>
                  <a:ext uri="{0D108BD9-81ED-4DB2-BD59-A6C34878D82A}">
                    <a16:rowId xmlns:a16="http://schemas.microsoft.com/office/drawing/2014/main" val="3449895187"/>
                  </a:ext>
                </a:extLst>
              </a:tr>
              <a:tr h="544893">
                <a:tc>
                  <a:txBody>
                    <a:bodyPr/>
                    <a:lstStyle/>
                    <a:p>
                      <a:r>
                        <a:rPr lang="en-US" sz="2000" dirty="0">
                          <a:latin typeface="Lucida Sans" panose="020B0602030504020204" pitchFamily="34" charset="0"/>
                        </a:rPr>
                        <a:t>Later </a:t>
                      </a:r>
                    </a:p>
                  </a:txBody>
                  <a:tcPr/>
                </a:tc>
                <a:tc>
                  <a:txBody>
                    <a:bodyPr/>
                    <a:lstStyle/>
                    <a:p>
                      <a:r>
                        <a:rPr lang="en-US" sz="2000" dirty="0">
                          <a:latin typeface="Lucida Sans" panose="020B0602030504020204" pitchFamily="34" charset="0"/>
                        </a:rPr>
                        <a:t>Foundational Skills Games/Activities </a:t>
                      </a:r>
                    </a:p>
                  </a:txBody>
                  <a:tcPr/>
                </a:tc>
                <a:extLst>
                  <a:ext uri="{0D108BD9-81ED-4DB2-BD59-A6C34878D82A}">
                    <a16:rowId xmlns:a16="http://schemas.microsoft.com/office/drawing/2014/main" val="333756374"/>
                  </a:ext>
                </a:extLst>
              </a:tr>
            </a:tbl>
          </a:graphicData>
        </a:graphic>
      </p:graphicFrame>
      <p:pic>
        <p:nvPicPr>
          <p:cNvPr id="4" name="Picture 3">
            <a:extLst>
              <a:ext uri="{FF2B5EF4-FFF2-40B4-BE49-F238E27FC236}">
                <a16:creationId xmlns:a16="http://schemas.microsoft.com/office/drawing/2014/main" id="{A539DB19-9A7B-4725-A6D2-94B61D9B3E50}"/>
              </a:ext>
            </a:extLst>
          </p:cNvPr>
          <p:cNvPicPr>
            <a:picLocks noChangeAspect="1"/>
          </p:cNvPicPr>
          <p:nvPr/>
        </p:nvPicPr>
        <p:blipFill>
          <a:blip r:embed="rId3"/>
          <a:stretch>
            <a:fillRect/>
          </a:stretch>
        </p:blipFill>
        <p:spPr>
          <a:xfrm rot="1044894">
            <a:off x="6172568" y="1076494"/>
            <a:ext cx="2257288" cy="2725517"/>
          </a:xfrm>
          <a:prstGeom prst="rect">
            <a:avLst/>
          </a:prstGeom>
        </p:spPr>
      </p:pic>
      <p:sp>
        <p:nvSpPr>
          <p:cNvPr id="6" name="Arrow: Left-Right 5">
            <a:extLst>
              <a:ext uri="{FF2B5EF4-FFF2-40B4-BE49-F238E27FC236}">
                <a16:creationId xmlns:a16="http://schemas.microsoft.com/office/drawing/2014/main" id="{5950DC47-C667-467C-81F9-36BA4F1BD16E}"/>
              </a:ext>
            </a:extLst>
          </p:cNvPr>
          <p:cNvSpPr/>
          <p:nvPr/>
        </p:nvSpPr>
        <p:spPr>
          <a:xfrm>
            <a:off x="659063" y="5413747"/>
            <a:ext cx="7898269" cy="43313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0A5ED38-F09B-42EF-AE7B-4852EAAB6D60}"/>
              </a:ext>
            </a:extLst>
          </p:cNvPr>
          <p:cNvSpPr txBox="1"/>
          <p:nvPr/>
        </p:nvSpPr>
        <p:spPr>
          <a:xfrm>
            <a:off x="224590" y="5896648"/>
            <a:ext cx="2165684" cy="379656"/>
          </a:xfrm>
          <a:prstGeom prst="rect">
            <a:avLst/>
          </a:prstGeom>
          <a:noFill/>
        </p:spPr>
        <p:txBody>
          <a:bodyPr wrap="square" rtlCol="0">
            <a:spAutoFit/>
          </a:bodyPr>
          <a:lstStyle/>
          <a:p>
            <a:r>
              <a:rPr lang="en-US" b="1" dirty="0">
                <a:latin typeface="Lucida Sans" panose="020B0602030504020204" pitchFamily="34" charset="0"/>
              </a:rPr>
              <a:t>Least Support</a:t>
            </a:r>
          </a:p>
        </p:txBody>
      </p:sp>
      <p:sp>
        <p:nvSpPr>
          <p:cNvPr id="8" name="TextBox 7">
            <a:extLst>
              <a:ext uri="{FF2B5EF4-FFF2-40B4-BE49-F238E27FC236}">
                <a16:creationId xmlns:a16="http://schemas.microsoft.com/office/drawing/2014/main" id="{822FBB0C-F387-49D3-BC37-9DBCB065912F}"/>
              </a:ext>
            </a:extLst>
          </p:cNvPr>
          <p:cNvSpPr txBox="1"/>
          <p:nvPr/>
        </p:nvSpPr>
        <p:spPr>
          <a:xfrm>
            <a:off x="7283116" y="5896648"/>
            <a:ext cx="1844842" cy="379656"/>
          </a:xfrm>
          <a:prstGeom prst="rect">
            <a:avLst/>
          </a:prstGeom>
          <a:noFill/>
        </p:spPr>
        <p:txBody>
          <a:bodyPr wrap="square" rtlCol="0">
            <a:spAutoFit/>
          </a:bodyPr>
          <a:lstStyle/>
          <a:p>
            <a:r>
              <a:rPr lang="en-US" b="1" dirty="0">
                <a:latin typeface="Lucida Sans" panose="020B0602030504020204" pitchFamily="34" charset="0"/>
              </a:rPr>
              <a:t>Most Support</a:t>
            </a:r>
          </a:p>
        </p:txBody>
      </p:sp>
      <p:sp>
        <p:nvSpPr>
          <p:cNvPr id="9" name="TextBox 8">
            <a:extLst>
              <a:ext uri="{FF2B5EF4-FFF2-40B4-BE49-F238E27FC236}">
                <a16:creationId xmlns:a16="http://schemas.microsoft.com/office/drawing/2014/main" id="{0AD35A5A-3680-4080-8F08-681E1AF10E70}"/>
              </a:ext>
            </a:extLst>
          </p:cNvPr>
          <p:cNvSpPr txBox="1"/>
          <p:nvPr/>
        </p:nvSpPr>
        <p:spPr>
          <a:xfrm>
            <a:off x="7018421" y="4653504"/>
            <a:ext cx="2374232" cy="666977"/>
          </a:xfrm>
          <a:prstGeom prst="rect">
            <a:avLst/>
          </a:prstGeom>
          <a:noFill/>
        </p:spPr>
        <p:txBody>
          <a:bodyPr wrap="square" rtlCol="0">
            <a:spAutoFit/>
          </a:bodyPr>
          <a:lstStyle/>
          <a:p>
            <a:r>
              <a:rPr lang="en-US" dirty="0">
                <a:latin typeface="Lucida Sans" panose="020B0602030504020204" pitchFamily="34" charset="0"/>
              </a:rPr>
              <a:t>Teacher reads, student follow</a:t>
            </a:r>
          </a:p>
        </p:txBody>
      </p:sp>
      <p:sp>
        <p:nvSpPr>
          <p:cNvPr id="12" name="TextBox 11">
            <a:extLst>
              <a:ext uri="{FF2B5EF4-FFF2-40B4-BE49-F238E27FC236}">
                <a16:creationId xmlns:a16="http://schemas.microsoft.com/office/drawing/2014/main" id="{4B9DFED4-21CB-44E8-8181-244851794401}"/>
              </a:ext>
            </a:extLst>
          </p:cNvPr>
          <p:cNvSpPr txBox="1"/>
          <p:nvPr/>
        </p:nvSpPr>
        <p:spPr>
          <a:xfrm>
            <a:off x="5696131" y="4971781"/>
            <a:ext cx="810126" cy="379656"/>
          </a:xfrm>
          <a:prstGeom prst="rect">
            <a:avLst/>
          </a:prstGeom>
          <a:noFill/>
        </p:spPr>
        <p:txBody>
          <a:bodyPr wrap="square" rtlCol="0">
            <a:spAutoFit/>
          </a:bodyPr>
          <a:lstStyle/>
          <a:p>
            <a:r>
              <a:rPr lang="en-US" dirty="0">
                <a:latin typeface="Lucida Sans" panose="020B0602030504020204" pitchFamily="34" charset="0"/>
              </a:rPr>
              <a:t>Echo</a:t>
            </a:r>
          </a:p>
        </p:txBody>
      </p:sp>
      <p:sp>
        <p:nvSpPr>
          <p:cNvPr id="13" name="TextBox 12">
            <a:extLst>
              <a:ext uri="{FF2B5EF4-FFF2-40B4-BE49-F238E27FC236}">
                <a16:creationId xmlns:a16="http://schemas.microsoft.com/office/drawing/2014/main" id="{50F50B1E-B858-4D15-A838-B6426AFD5897}"/>
              </a:ext>
            </a:extLst>
          </p:cNvPr>
          <p:cNvSpPr txBox="1"/>
          <p:nvPr/>
        </p:nvSpPr>
        <p:spPr>
          <a:xfrm>
            <a:off x="376990" y="4971781"/>
            <a:ext cx="2374232" cy="379656"/>
          </a:xfrm>
          <a:prstGeom prst="rect">
            <a:avLst/>
          </a:prstGeom>
          <a:noFill/>
        </p:spPr>
        <p:txBody>
          <a:bodyPr wrap="square" rtlCol="0">
            <a:spAutoFit/>
          </a:bodyPr>
          <a:lstStyle/>
          <a:p>
            <a:r>
              <a:rPr lang="en-US" dirty="0">
                <a:latin typeface="Lucida Sans" panose="020B0602030504020204" pitchFamily="34" charset="0"/>
              </a:rPr>
              <a:t>Independent</a:t>
            </a:r>
          </a:p>
        </p:txBody>
      </p:sp>
      <p:sp>
        <p:nvSpPr>
          <p:cNvPr id="14" name="TextBox 13">
            <a:extLst>
              <a:ext uri="{FF2B5EF4-FFF2-40B4-BE49-F238E27FC236}">
                <a16:creationId xmlns:a16="http://schemas.microsoft.com/office/drawing/2014/main" id="{0FD19E51-2464-41D8-B3C0-BD3A0D6F17C7}"/>
              </a:ext>
            </a:extLst>
          </p:cNvPr>
          <p:cNvSpPr txBox="1"/>
          <p:nvPr/>
        </p:nvSpPr>
        <p:spPr>
          <a:xfrm>
            <a:off x="4145140" y="4951315"/>
            <a:ext cx="1038828" cy="379656"/>
          </a:xfrm>
          <a:prstGeom prst="rect">
            <a:avLst/>
          </a:prstGeom>
          <a:noFill/>
        </p:spPr>
        <p:txBody>
          <a:bodyPr wrap="square" rtlCol="0">
            <a:spAutoFit/>
          </a:bodyPr>
          <a:lstStyle/>
          <a:p>
            <a:r>
              <a:rPr lang="en-US" dirty="0">
                <a:latin typeface="Lucida Sans" panose="020B0602030504020204" pitchFamily="34" charset="0"/>
              </a:rPr>
              <a:t>Choral</a:t>
            </a:r>
          </a:p>
        </p:txBody>
      </p:sp>
      <p:sp>
        <p:nvSpPr>
          <p:cNvPr id="15" name="TextBox 14">
            <a:extLst>
              <a:ext uri="{FF2B5EF4-FFF2-40B4-BE49-F238E27FC236}">
                <a16:creationId xmlns:a16="http://schemas.microsoft.com/office/drawing/2014/main" id="{D159B228-65A2-40C3-8A47-70557D0546C2}"/>
              </a:ext>
            </a:extLst>
          </p:cNvPr>
          <p:cNvSpPr txBox="1"/>
          <p:nvPr/>
        </p:nvSpPr>
        <p:spPr>
          <a:xfrm>
            <a:off x="2684896" y="4984255"/>
            <a:ext cx="1038828" cy="379656"/>
          </a:xfrm>
          <a:prstGeom prst="rect">
            <a:avLst/>
          </a:prstGeom>
          <a:noFill/>
        </p:spPr>
        <p:txBody>
          <a:bodyPr wrap="square" rtlCol="0">
            <a:spAutoFit/>
          </a:bodyPr>
          <a:lstStyle/>
          <a:p>
            <a:r>
              <a:rPr lang="en-US" dirty="0">
                <a:latin typeface="Lucida Sans" panose="020B0602030504020204" pitchFamily="34" charset="0"/>
              </a:rPr>
              <a:t>Buddy</a:t>
            </a:r>
          </a:p>
        </p:txBody>
      </p:sp>
      <p:sp>
        <p:nvSpPr>
          <p:cNvPr id="3" name="Rectangle 2">
            <a:extLst>
              <a:ext uri="{FF2B5EF4-FFF2-40B4-BE49-F238E27FC236}">
                <a16:creationId xmlns:a16="http://schemas.microsoft.com/office/drawing/2014/main" id="{3F05D84F-EF6F-4857-915B-5E1E87DE2A52}"/>
              </a:ext>
            </a:extLst>
          </p:cNvPr>
          <p:cNvSpPr/>
          <p:nvPr/>
        </p:nvSpPr>
        <p:spPr>
          <a:xfrm>
            <a:off x="824213" y="3967193"/>
            <a:ext cx="6440805" cy="623798"/>
          </a:xfrm>
          <a:prstGeom prst="rect">
            <a:avLst/>
          </a:prstGeom>
          <a:solidFill>
            <a:srgbClr val="16B1C5">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6D7CAB7A-4D60-4176-A719-B5D62F52CB70}"/>
              </a:ext>
            </a:extLst>
          </p:cNvPr>
          <p:cNvSpPr/>
          <p:nvPr/>
        </p:nvSpPr>
        <p:spPr>
          <a:xfrm>
            <a:off x="83857" y="3653455"/>
            <a:ext cx="960095" cy="769050"/>
          </a:xfrm>
          <a:prstGeom prst="star5">
            <a:avLst/>
          </a:prstGeom>
          <a:solidFill>
            <a:srgbClr val="FFFF00"/>
          </a:solidFill>
          <a:ln>
            <a:solidFill>
              <a:schemeClr val="accent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64122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Let’s Race Zoe to Complete These Tasks!</a:t>
            </a:r>
          </a:p>
        </p:txBody>
      </p:sp>
    </p:spTree>
    <p:extLst>
      <p:ext uri="{BB962C8B-B14F-4D97-AF65-F5344CB8AC3E}">
        <p14:creationId xmlns:p14="http://schemas.microsoft.com/office/powerpoint/2010/main" val="1318172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See the Games and Tasks in Action:</a:t>
            </a:r>
            <a:br>
              <a:rPr lang="en-US" dirty="0"/>
            </a:br>
            <a:r>
              <a:rPr lang="en-US" dirty="0"/>
              <a:t>Medial Vowel Substitution</a:t>
            </a:r>
          </a:p>
        </p:txBody>
      </p:sp>
      <p:pic>
        <p:nvPicPr>
          <p:cNvPr id="3" name="Picture 2"/>
          <p:cNvPicPr>
            <a:picLocks noChangeAspect="1"/>
          </p:cNvPicPr>
          <p:nvPr/>
        </p:nvPicPr>
        <p:blipFill>
          <a:blip r:embed="rId3"/>
          <a:stretch>
            <a:fillRect/>
          </a:stretch>
        </p:blipFill>
        <p:spPr>
          <a:xfrm>
            <a:off x="1959055" y="1711700"/>
            <a:ext cx="5225889" cy="2920349"/>
          </a:xfrm>
          <a:prstGeom prst="rect">
            <a:avLst/>
          </a:prstGeom>
        </p:spPr>
      </p:pic>
      <p:sp>
        <p:nvSpPr>
          <p:cNvPr id="5" name="TextBox 4"/>
          <p:cNvSpPr txBox="1"/>
          <p:nvPr/>
        </p:nvSpPr>
        <p:spPr>
          <a:xfrm>
            <a:off x="1809864" y="5208105"/>
            <a:ext cx="5524269" cy="379656"/>
          </a:xfrm>
          <a:prstGeom prst="rect">
            <a:avLst/>
          </a:prstGeom>
          <a:noFill/>
        </p:spPr>
        <p:txBody>
          <a:bodyPr wrap="none" rtlCol="0">
            <a:spAutoFit/>
          </a:bodyPr>
          <a:lstStyle/>
          <a:p>
            <a:r>
              <a:rPr lang="en-US" dirty="0"/>
              <a:t>Access the video at: https://vimeo.com/255480076</a:t>
            </a:r>
          </a:p>
        </p:txBody>
      </p:sp>
    </p:spTree>
    <p:extLst>
      <p:ext uri="{BB962C8B-B14F-4D97-AF65-F5344CB8AC3E}">
        <p14:creationId xmlns:p14="http://schemas.microsoft.com/office/powerpoint/2010/main" val="9886147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743" y="270197"/>
            <a:ext cx="9123720" cy="1482595"/>
          </a:xfrm>
        </p:spPr>
        <p:txBody>
          <a:bodyPr>
            <a:normAutofit/>
          </a:bodyPr>
          <a:lstStyle/>
          <a:p>
            <a:r>
              <a:rPr lang="en-US" dirty="0"/>
              <a:t>Let’s See the Games and Tasks in Action </a:t>
            </a:r>
            <a:r>
              <a:rPr lang="en-US" i="1" dirty="0"/>
              <a:t>Connecting Foundational Skills to Comprehension</a:t>
            </a:r>
          </a:p>
        </p:txBody>
      </p:sp>
      <p:pic>
        <p:nvPicPr>
          <p:cNvPr id="3" name="Picture 2"/>
          <p:cNvPicPr>
            <a:picLocks noChangeAspect="1"/>
          </p:cNvPicPr>
          <p:nvPr/>
        </p:nvPicPr>
        <p:blipFill>
          <a:blip r:embed="rId3"/>
          <a:stretch>
            <a:fillRect/>
          </a:stretch>
        </p:blipFill>
        <p:spPr>
          <a:xfrm>
            <a:off x="1390592" y="1752792"/>
            <a:ext cx="6183026" cy="3428212"/>
          </a:xfrm>
          <a:prstGeom prst="rect">
            <a:avLst/>
          </a:prstGeom>
        </p:spPr>
      </p:pic>
      <p:sp>
        <p:nvSpPr>
          <p:cNvPr id="4" name="TextBox 3"/>
          <p:cNvSpPr txBox="1"/>
          <p:nvPr/>
        </p:nvSpPr>
        <p:spPr>
          <a:xfrm>
            <a:off x="1719970" y="5499057"/>
            <a:ext cx="5458546" cy="379656"/>
          </a:xfrm>
          <a:prstGeom prst="rect">
            <a:avLst/>
          </a:prstGeom>
          <a:noFill/>
        </p:spPr>
        <p:txBody>
          <a:bodyPr wrap="none" rtlCol="0">
            <a:spAutoFit/>
          </a:bodyPr>
          <a:lstStyle/>
          <a:p>
            <a:r>
              <a:rPr lang="en-US" dirty="0"/>
              <a:t>Access the video </a:t>
            </a:r>
            <a:r>
              <a:rPr lang="en-US" dirty="0" err="1"/>
              <a:t>at:https</a:t>
            </a:r>
            <a:r>
              <a:rPr lang="en-US" dirty="0"/>
              <a:t>://vimeo.com/255400069</a:t>
            </a:r>
          </a:p>
        </p:txBody>
      </p:sp>
    </p:spTree>
    <p:extLst>
      <p:ext uri="{BB962C8B-B14F-4D97-AF65-F5344CB8AC3E}">
        <p14:creationId xmlns:p14="http://schemas.microsoft.com/office/powerpoint/2010/main" val="2967588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50524F"/>
                </a:solidFill>
              </a:rPr>
              <a:t>Goals for This Module</a:t>
            </a:r>
          </a:p>
        </p:txBody>
      </p:sp>
      <p:sp>
        <p:nvSpPr>
          <p:cNvPr id="4" name="Text Placeholder 3"/>
          <p:cNvSpPr>
            <a:spLocks noGrp="1"/>
          </p:cNvSpPr>
          <p:nvPr>
            <p:ph type="body" idx="1"/>
          </p:nvPr>
        </p:nvSpPr>
        <p:spPr>
          <a:xfrm>
            <a:off x="457200" y="1607492"/>
            <a:ext cx="8229600" cy="4525963"/>
          </a:xfrm>
        </p:spPr>
        <p:txBody>
          <a:bodyPr/>
          <a:lstStyle/>
          <a:p>
            <a:pPr marL="577850" lvl="0" indent="-273050"/>
            <a:r>
              <a:rPr lang="en-US" dirty="0"/>
              <a:t>Explain why and how practice is essential to student skill development.</a:t>
            </a:r>
          </a:p>
          <a:p>
            <a:pPr marL="304800" lvl="0" indent="0">
              <a:buNone/>
            </a:pPr>
            <a:endParaRPr lang="en-US" dirty="0"/>
          </a:p>
          <a:p>
            <a:pPr marL="577850" lvl="0" indent="-273050"/>
            <a:r>
              <a:rPr lang="en-US" dirty="0"/>
              <a:t>Distinguish between strong and weak practice opportunities for students.</a:t>
            </a:r>
          </a:p>
          <a:p>
            <a:pPr marL="304800" lvl="0" indent="0">
              <a:buNone/>
            </a:pPr>
            <a:endParaRPr lang="en-US" dirty="0"/>
          </a:p>
          <a:p>
            <a:pPr marL="577850" indent="-273050"/>
            <a:r>
              <a:rPr lang="en-US" dirty="0"/>
              <a:t>Identify ways to support fluency instruction from K-2 and beyond.</a:t>
            </a:r>
          </a:p>
        </p:txBody>
      </p:sp>
    </p:spTree>
    <p:extLst>
      <p:ext uri="{BB962C8B-B14F-4D97-AF65-F5344CB8AC3E}">
        <p14:creationId xmlns:p14="http://schemas.microsoft.com/office/powerpoint/2010/main" val="23966468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generated with very high confidence">
            <a:extLst>
              <a:ext uri="{FF2B5EF4-FFF2-40B4-BE49-F238E27FC236}">
                <a16:creationId xmlns:a16="http://schemas.microsoft.com/office/drawing/2014/main" id="{5DD2D78C-F4C1-4806-B376-FB065D4F858B}"/>
              </a:ext>
            </a:extLst>
          </p:cNvPr>
          <p:cNvPicPr>
            <a:picLocks noChangeAspect="1"/>
          </p:cNvPicPr>
          <p:nvPr/>
        </p:nvPicPr>
        <p:blipFill rotWithShape="1">
          <a:blip r:embed="rId3"/>
          <a:srcRect t="14680" b="16350"/>
          <a:stretch/>
        </p:blipFill>
        <p:spPr>
          <a:xfrm>
            <a:off x="2710266" y="846180"/>
            <a:ext cx="3666917" cy="2179041"/>
          </a:xfrm>
          <a:prstGeom prst="rect">
            <a:avLst/>
          </a:prstGeom>
        </p:spPr>
      </p:pic>
      <p:sp>
        <p:nvSpPr>
          <p:cNvPr id="5" name="Rectangle 4">
            <a:extLst>
              <a:ext uri="{FF2B5EF4-FFF2-40B4-BE49-F238E27FC236}">
                <a16:creationId xmlns:a16="http://schemas.microsoft.com/office/drawing/2014/main" id="{278F4FAB-D855-4496-8341-EC7F30A7D057}"/>
              </a:ext>
            </a:extLst>
          </p:cNvPr>
          <p:cNvSpPr/>
          <p:nvPr/>
        </p:nvSpPr>
        <p:spPr>
          <a:xfrm>
            <a:off x="5874423" y="1808498"/>
            <a:ext cx="623890" cy="1446550"/>
          </a:xfrm>
          <a:prstGeom prst="rect">
            <a:avLst/>
          </a:prstGeom>
          <a:noFill/>
        </p:spPr>
        <p:txBody>
          <a:bodyPr wrap="none" lIns="91440" tIns="45720" rIns="91440" bIns="45720">
            <a:spAutoFit/>
          </a:bodyPr>
          <a:lstStyle/>
          <a:p>
            <a:pPr algn="ctr"/>
            <a:r>
              <a:rPr lang="en-US" sz="8800" b="1" cap="none" spc="0" dirty="0">
                <a:ln w="22225">
                  <a:solidFill>
                    <a:schemeClr val="accent2"/>
                  </a:solidFill>
                  <a:prstDash val="solid"/>
                </a:ln>
                <a:solidFill>
                  <a:schemeClr val="accent2">
                    <a:lumMod val="40000"/>
                    <a:lumOff val="60000"/>
                  </a:schemeClr>
                </a:solidFill>
                <a:effectLst/>
              </a:rPr>
              <a:t>*</a:t>
            </a:r>
          </a:p>
        </p:txBody>
      </p:sp>
      <p:sp>
        <p:nvSpPr>
          <p:cNvPr id="7" name="Rectangle 6">
            <a:extLst>
              <a:ext uri="{FF2B5EF4-FFF2-40B4-BE49-F238E27FC236}">
                <a16:creationId xmlns:a16="http://schemas.microsoft.com/office/drawing/2014/main" id="{89C9B964-C939-4AA2-87FD-616D9B883BE8}"/>
              </a:ext>
            </a:extLst>
          </p:cNvPr>
          <p:cNvSpPr/>
          <p:nvPr/>
        </p:nvSpPr>
        <p:spPr>
          <a:xfrm>
            <a:off x="550759" y="3575216"/>
            <a:ext cx="623890" cy="1446550"/>
          </a:xfrm>
          <a:prstGeom prst="rect">
            <a:avLst/>
          </a:prstGeom>
          <a:noFill/>
        </p:spPr>
        <p:txBody>
          <a:bodyPr wrap="none" lIns="91440" tIns="45720" rIns="91440" bIns="45720">
            <a:spAutoFit/>
          </a:bodyPr>
          <a:lstStyle/>
          <a:p>
            <a:pPr algn="ctr"/>
            <a:r>
              <a:rPr lang="en-US" sz="8800" b="1" cap="none" spc="0" dirty="0">
                <a:ln w="22225">
                  <a:solidFill>
                    <a:schemeClr val="accent2"/>
                  </a:solidFill>
                  <a:prstDash val="solid"/>
                </a:ln>
                <a:solidFill>
                  <a:schemeClr val="accent2">
                    <a:lumMod val="40000"/>
                    <a:lumOff val="60000"/>
                  </a:schemeClr>
                </a:solidFill>
                <a:effectLst/>
              </a:rPr>
              <a:t>*</a:t>
            </a:r>
          </a:p>
        </p:txBody>
      </p:sp>
      <p:sp>
        <p:nvSpPr>
          <p:cNvPr id="8" name="TextBox 7">
            <a:extLst>
              <a:ext uri="{FF2B5EF4-FFF2-40B4-BE49-F238E27FC236}">
                <a16:creationId xmlns:a16="http://schemas.microsoft.com/office/drawing/2014/main" id="{13C3E3B6-E671-4CB4-93A2-922C596A3E83}"/>
              </a:ext>
            </a:extLst>
          </p:cNvPr>
          <p:cNvSpPr txBox="1"/>
          <p:nvPr/>
        </p:nvSpPr>
        <p:spPr>
          <a:xfrm>
            <a:off x="1174649" y="3944548"/>
            <a:ext cx="7789312" cy="1077218"/>
          </a:xfrm>
          <a:prstGeom prst="rect">
            <a:avLst/>
          </a:prstGeom>
          <a:noFill/>
        </p:spPr>
        <p:txBody>
          <a:bodyPr wrap="none" rtlCol="0">
            <a:spAutoFit/>
          </a:bodyPr>
          <a:lstStyle/>
          <a:p>
            <a:r>
              <a:rPr lang="en-US" sz="3200" dirty="0">
                <a:solidFill>
                  <a:srgbClr val="22A469"/>
                </a:solidFill>
                <a:latin typeface="Lucida Sans" panose="020B0602030504020204" pitchFamily="34" charset="0"/>
              </a:rPr>
              <a:t>Practice must include </a:t>
            </a:r>
            <a:r>
              <a:rPr lang="en-US" sz="3200" u="sng" dirty="0">
                <a:solidFill>
                  <a:srgbClr val="22A469"/>
                </a:solidFill>
                <a:latin typeface="Lucida Sans" panose="020B0602030504020204" pitchFamily="34" charset="0"/>
              </a:rPr>
              <a:t>feedback</a:t>
            </a:r>
            <a:r>
              <a:rPr lang="en-US" sz="3200" dirty="0">
                <a:solidFill>
                  <a:srgbClr val="22A469"/>
                </a:solidFill>
                <a:latin typeface="Lucida Sans" panose="020B0602030504020204" pitchFamily="34" charset="0"/>
              </a:rPr>
              <a:t>! </a:t>
            </a:r>
          </a:p>
          <a:p>
            <a:r>
              <a:rPr lang="en-US" sz="3200" dirty="0">
                <a:solidFill>
                  <a:srgbClr val="22A469"/>
                </a:solidFill>
                <a:latin typeface="Lucida Sans" panose="020B0602030504020204" pitchFamily="34" charset="0"/>
              </a:rPr>
              <a:t>We’ll get to this in our next module. </a:t>
            </a:r>
            <a:endParaRPr lang="en-US" sz="3200" u="sng" dirty="0">
              <a:solidFill>
                <a:srgbClr val="22A469"/>
              </a:solidFill>
              <a:latin typeface="Lucida Sans" panose="020B0602030504020204" pitchFamily="34" charset="0"/>
            </a:endParaRPr>
          </a:p>
        </p:txBody>
      </p:sp>
    </p:spTree>
    <p:extLst>
      <p:ext uri="{BB962C8B-B14F-4D97-AF65-F5344CB8AC3E}">
        <p14:creationId xmlns:p14="http://schemas.microsoft.com/office/powerpoint/2010/main" val="38371893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Reading Fluency</a:t>
            </a:r>
            <a:br>
              <a:rPr lang="en-US" dirty="0"/>
            </a:br>
            <a:endParaRPr lang="en-US" dirty="0"/>
          </a:p>
        </p:txBody>
      </p:sp>
    </p:spTree>
    <p:extLst>
      <p:ext uri="{BB962C8B-B14F-4D97-AF65-F5344CB8AC3E}">
        <p14:creationId xmlns:p14="http://schemas.microsoft.com/office/powerpoint/2010/main" val="12316086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12"/>
        <p:cNvGrpSpPr/>
        <p:nvPr/>
      </p:nvGrpSpPr>
      <p:grpSpPr>
        <a:xfrm>
          <a:off x="0" y="0"/>
          <a:ext cx="0" cy="0"/>
          <a:chOff x="0" y="0"/>
          <a:chExt cx="0" cy="0"/>
        </a:xfrm>
      </p:grpSpPr>
      <p:sp>
        <p:nvSpPr>
          <p:cNvPr id="1413" name="Shape 1413"/>
          <p:cNvSpPr txBox="1">
            <a:spLocks noGrp="1"/>
          </p:cNvSpPr>
          <p:nvPr>
            <p:ph type="title"/>
          </p:nvPr>
        </p:nvSpPr>
        <p:spPr>
          <a:xfrm>
            <a:off x="521208" y="447159"/>
            <a:ext cx="8229600" cy="857251"/>
          </a:xfrm>
          <a:prstGeom prst="rect">
            <a:avLst/>
          </a:prstGeom>
          <a:noFill/>
          <a:ln>
            <a:noFill/>
          </a:ln>
        </p:spPr>
        <p:txBody>
          <a:bodyPr lIns="91425" tIns="91425" rIns="91425" bIns="91425" anchor="ctr" anchorCtr="0">
            <a:noAutofit/>
          </a:bodyPr>
          <a:lstStyle/>
          <a:p>
            <a:pPr>
              <a:buSzPct val="25000"/>
            </a:pPr>
            <a:r>
              <a:rPr lang="en" dirty="0">
                <a:solidFill>
                  <a:srgbClr val="50524F"/>
                </a:solidFill>
              </a:rPr>
              <a:t>Fluency</a:t>
            </a:r>
          </a:p>
        </p:txBody>
      </p:sp>
      <p:sp>
        <p:nvSpPr>
          <p:cNvPr id="1414" name="Shape 1414"/>
          <p:cNvSpPr txBox="1">
            <a:spLocks noGrp="1"/>
          </p:cNvSpPr>
          <p:nvPr>
            <p:ph type="body" idx="1"/>
          </p:nvPr>
        </p:nvSpPr>
        <p:spPr>
          <a:xfrm>
            <a:off x="310896" y="1665578"/>
            <a:ext cx="8650224" cy="4420892"/>
          </a:xfrm>
          <a:prstGeom prst="rect">
            <a:avLst/>
          </a:prstGeom>
          <a:noFill/>
          <a:ln>
            <a:noFill/>
          </a:ln>
        </p:spPr>
        <p:txBody>
          <a:bodyPr lIns="91425" tIns="91425" rIns="91425" bIns="91425" anchor="t" anchorCtr="0">
            <a:noAutofit/>
          </a:bodyPr>
          <a:lstStyle/>
          <a:p>
            <a:pPr marL="152396" indent="0">
              <a:spcBef>
                <a:spcPts val="0"/>
              </a:spcBef>
              <a:buSzPct val="25000"/>
              <a:buNone/>
            </a:pPr>
            <a:r>
              <a:rPr lang="en" sz="1950" dirty="0">
                <a:solidFill>
                  <a:srgbClr val="22A469"/>
                </a:solidFill>
              </a:rPr>
              <a:t>Description: </a:t>
            </a:r>
          </a:p>
          <a:p>
            <a:pPr marL="152396" indent="0">
              <a:spcBef>
                <a:spcPts val="0"/>
              </a:spcBef>
              <a:buSzPct val="25000"/>
              <a:buNone/>
            </a:pPr>
            <a:r>
              <a:rPr lang="en" sz="1950" dirty="0">
                <a:solidFill>
                  <a:srgbClr val="50524F"/>
                </a:solidFill>
              </a:rPr>
              <a:t>Read with sufficient accuracy and fluency to support comprehension.</a:t>
            </a:r>
          </a:p>
          <a:p>
            <a:pPr marL="152396" indent="0">
              <a:spcBef>
                <a:spcPts val="0"/>
              </a:spcBef>
              <a:buSzPct val="25000"/>
              <a:buNone/>
            </a:pPr>
            <a:endParaRPr lang="en" sz="1950" dirty="0">
              <a:solidFill>
                <a:srgbClr val="22A469"/>
              </a:solidFill>
            </a:endParaRPr>
          </a:p>
          <a:p>
            <a:pPr marL="152396" indent="0">
              <a:spcBef>
                <a:spcPts val="0"/>
              </a:spcBef>
              <a:buSzPct val="25000"/>
              <a:buNone/>
            </a:pPr>
            <a:r>
              <a:rPr lang="en" sz="1950" dirty="0">
                <a:solidFill>
                  <a:srgbClr val="22A469"/>
                </a:solidFill>
              </a:rPr>
              <a:t>Kindergarten:</a:t>
            </a:r>
          </a:p>
          <a:p>
            <a:pPr marL="152396" indent="0">
              <a:spcBef>
                <a:spcPts val="0"/>
              </a:spcBef>
              <a:buSzPct val="25000"/>
              <a:buNone/>
            </a:pPr>
            <a:r>
              <a:rPr lang="en" sz="1950" b="1" dirty="0">
                <a:solidFill>
                  <a:srgbClr val="50524F"/>
                </a:solidFill>
              </a:rPr>
              <a:t>Reading </a:t>
            </a:r>
            <a:r>
              <a:rPr lang="en" sz="1950" dirty="0">
                <a:solidFill>
                  <a:srgbClr val="50524F"/>
                </a:solidFill>
              </a:rPr>
              <a:t>emergent reader texts with </a:t>
            </a:r>
            <a:r>
              <a:rPr lang="en" sz="1950" b="1" dirty="0">
                <a:solidFill>
                  <a:srgbClr val="50524F"/>
                </a:solidFill>
              </a:rPr>
              <a:t>purpose and understanding.</a:t>
            </a:r>
          </a:p>
          <a:p>
            <a:pPr marL="152396" indent="0">
              <a:spcBef>
                <a:spcPts val="0"/>
              </a:spcBef>
              <a:buSzPct val="25000"/>
              <a:buNone/>
            </a:pPr>
            <a:endParaRPr lang="en" sz="1950" dirty="0">
              <a:solidFill>
                <a:srgbClr val="50524F"/>
              </a:solidFill>
            </a:endParaRPr>
          </a:p>
          <a:p>
            <a:pPr marL="152396" indent="0">
              <a:spcBef>
                <a:spcPts val="0"/>
              </a:spcBef>
              <a:buSzPct val="25000"/>
              <a:buNone/>
            </a:pPr>
            <a:r>
              <a:rPr lang="en" sz="1950" dirty="0">
                <a:solidFill>
                  <a:srgbClr val="22A469"/>
                </a:solidFill>
              </a:rPr>
              <a:t>First grade:</a:t>
            </a:r>
          </a:p>
          <a:p>
            <a:pPr marL="152396" indent="0">
              <a:spcBef>
                <a:spcPts val="0"/>
              </a:spcBef>
              <a:buSzPct val="25000"/>
              <a:buNone/>
            </a:pPr>
            <a:r>
              <a:rPr lang="en" sz="1950" b="1" dirty="0">
                <a:solidFill>
                  <a:srgbClr val="50524F"/>
                </a:solidFill>
              </a:rPr>
              <a:t>Reading </a:t>
            </a:r>
            <a:r>
              <a:rPr lang="en" sz="1950" dirty="0">
                <a:solidFill>
                  <a:srgbClr val="50524F"/>
                </a:solidFill>
              </a:rPr>
              <a:t>emergent reader texts with </a:t>
            </a:r>
            <a:r>
              <a:rPr lang="en" sz="1950" b="1" dirty="0">
                <a:solidFill>
                  <a:srgbClr val="50524F"/>
                </a:solidFill>
              </a:rPr>
              <a:t>purpose and understanding.</a:t>
            </a:r>
          </a:p>
          <a:p>
            <a:pPr marL="152396" indent="0">
              <a:spcBef>
                <a:spcPts val="0"/>
              </a:spcBef>
              <a:buSzPct val="25000"/>
              <a:buNone/>
            </a:pPr>
            <a:r>
              <a:rPr lang="en" sz="1950" b="1" dirty="0">
                <a:solidFill>
                  <a:srgbClr val="50524F"/>
                </a:solidFill>
              </a:rPr>
              <a:t>Reading orally </a:t>
            </a:r>
            <a:r>
              <a:rPr lang="en" sz="1950" dirty="0">
                <a:solidFill>
                  <a:srgbClr val="50524F"/>
                </a:solidFill>
              </a:rPr>
              <a:t>with</a:t>
            </a:r>
            <a:r>
              <a:rPr lang="en" sz="1950" b="1" dirty="0">
                <a:solidFill>
                  <a:srgbClr val="50524F"/>
                </a:solidFill>
              </a:rPr>
              <a:t> accuracy.</a:t>
            </a:r>
          </a:p>
          <a:p>
            <a:pPr marL="152396" indent="0">
              <a:spcBef>
                <a:spcPts val="0"/>
              </a:spcBef>
              <a:buSzPct val="25000"/>
              <a:buNone/>
            </a:pPr>
            <a:endParaRPr lang="en" sz="1950" b="1" dirty="0">
              <a:solidFill>
                <a:schemeClr val="bg2"/>
              </a:solidFill>
            </a:endParaRPr>
          </a:p>
          <a:p>
            <a:pPr marL="152396" indent="0">
              <a:spcBef>
                <a:spcPts val="0"/>
              </a:spcBef>
              <a:buSzPct val="25000"/>
              <a:buNone/>
            </a:pPr>
            <a:r>
              <a:rPr lang="en" sz="1950" dirty="0">
                <a:solidFill>
                  <a:srgbClr val="22A469"/>
                </a:solidFill>
              </a:rPr>
              <a:t>Second grade:</a:t>
            </a:r>
          </a:p>
          <a:p>
            <a:pPr marL="152396" indent="0">
              <a:spcBef>
                <a:spcPts val="0"/>
              </a:spcBef>
              <a:buSzPct val="25000"/>
              <a:buNone/>
            </a:pPr>
            <a:r>
              <a:rPr lang="en-US" sz="1950" b="1" dirty="0">
                <a:solidFill>
                  <a:schemeClr val="bg2"/>
                </a:solidFill>
              </a:rPr>
              <a:t>Reading </a:t>
            </a:r>
            <a:r>
              <a:rPr lang="en-US" sz="1950" dirty="0">
                <a:solidFill>
                  <a:schemeClr val="bg2"/>
                </a:solidFill>
              </a:rPr>
              <a:t>grade-level text* with </a:t>
            </a:r>
            <a:r>
              <a:rPr lang="en-US" sz="1950" b="1" dirty="0">
                <a:solidFill>
                  <a:schemeClr val="bg2"/>
                </a:solidFill>
              </a:rPr>
              <a:t>purpose and understanding.</a:t>
            </a:r>
          </a:p>
          <a:p>
            <a:pPr marL="152396" indent="0">
              <a:spcBef>
                <a:spcPts val="0"/>
              </a:spcBef>
              <a:buSzPct val="25000"/>
              <a:buNone/>
            </a:pPr>
            <a:r>
              <a:rPr lang="en-US" sz="1950" b="1" dirty="0">
                <a:solidFill>
                  <a:schemeClr val="bg2"/>
                </a:solidFill>
              </a:rPr>
              <a:t>Reading orally </a:t>
            </a:r>
            <a:r>
              <a:rPr lang="en-US" sz="1950" dirty="0">
                <a:solidFill>
                  <a:schemeClr val="bg2"/>
                </a:solidFill>
              </a:rPr>
              <a:t>with </a:t>
            </a:r>
            <a:r>
              <a:rPr lang="en-US" sz="1950" b="1" dirty="0">
                <a:solidFill>
                  <a:schemeClr val="bg2"/>
                </a:solidFill>
              </a:rPr>
              <a:t>accuracy, rate, and expression.</a:t>
            </a:r>
            <a:endParaRPr lang="en" sz="1950" dirty="0">
              <a:solidFill>
                <a:schemeClr val="bg2"/>
              </a:solidFill>
            </a:endParaRPr>
          </a:p>
          <a:p>
            <a:pPr marL="152396" indent="0">
              <a:spcBef>
                <a:spcPts val="0"/>
              </a:spcBef>
              <a:buSzPct val="25000"/>
              <a:buNone/>
            </a:pPr>
            <a:endParaRPr lang="en" sz="1400" dirty="0">
              <a:solidFill>
                <a:schemeClr val="bg2"/>
              </a:solidFill>
            </a:endParaRPr>
          </a:p>
          <a:p>
            <a:pPr marL="152396" indent="0">
              <a:buSzPct val="25000"/>
              <a:buNone/>
            </a:pPr>
            <a:r>
              <a:rPr lang="en-US" sz="1950" dirty="0">
                <a:solidFill>
                  <a:schemeClr val="bg2"/>
                </a:solidFill>
              </a:rPr>
              <a:t>*Grade level complexity requirements begin in 2</a:t>
            </a:r>
            <a:r>
              <a:rPr lang="en-US" sz="1950" baseline="30000" dirty="0">
                <a:solidFill>
                  <a:schemeClr val="bg2"/>
                </a:solidFill>
              </a:rPr>
              <a:t>nd</a:t>
            </a:r>
            <a:r>
              <a:rPr lang="en-US" sz="1950" dirty="0">
                <a:solidFill>
                  <a:schemeClr val="bg2"/>
                </a:solidFill>
              </a:rPr>
              <a:t> grade</a:t>
            </a:r>
          </a:p>
          <a:p>
            <a:pPr marL="152396" indent="0">
              <a:buSzPct val="25000"/>
              <a:buNone/>
            </a:pPr>
            <a:endParaRPr sz="1600" dirty="0">
              <a:solidFill>
                <a:schemeClr val="bg2"/>
              </a:solidFill>
            </a:endParaRPr>
          </a:p>
        </p:txBody>
      </p:sp>
      <p:grpSp>
        <p:nvGrpSpPr>
          <p:cNvPr id="5" name="Group 4">
            <a:extLst>
              <a:ext uri="{FF2B5EF4-FFF2-40B4-BE49-F238E27FC236}">
                <a16:creationId xmlns:a16="http://schemas.microsoft.com/office/drawing/2014/main" id="{A94C3E93-CCCC-42A1-84D9-CBC8CC72211F}"/>
              </a:ext>
            </a:extLst>
          </p:cNvPr>
          <p:cNvGrpSpPr/>
          <p:nvPr/>
        </p:nvGrpSpPr>
        <p:grpSpPr>
          <a:xfrm>
            <a:off x="3670579" y="287424"/>
            <a:ext cx="4897931" cy="1051777"/>
            <a:chOff x="3636336" y="271127"/>
            <a:chExt cx="4897931" cy="1051777"/>
          </a:xfrm>
        </p:grpSpPr>
        <p:sp>
          <p:nvSpPr>
            <p:cNvPr id="6" name="Rectangle: Rounded Corners 5">
              <a:extLst>
                <a:ext uri="{FF2B5EF4-FFF2-40B4-BE49-F238E27FC236}">
                  <a16:creationId xmlns:a16="http://schemas.microsoft.com/office/drawing/2014/main" id="{3A36D231-0C1A-4C8F-9DE8-E9E61B8EDDA6}"/>
                </a:ext>
              </a:extLst>
            </p:cNvPr>
            <p:cNvSpPr/>
            <p:nvPr/>
          </p:nvSpPr>
          <p:spPr>
            <a:xfrm>
              <a:off x="5326819" y="271127"/>
              <a:ext cx="1516965" cy="1031358"/>
            </a:xfrm>
            <a:prstGeom prst="roundRect">
              <a:avLst/>
            </a:prstGeom>
            <a:gradFill>
              <a:gsLst>
                <a:gs pos="82000">
                  <a:srgbClr val="107349"/>
                </a:gs>
                <a:gs pos="68000">
                  <a:srgbClr val="17A96A"/>
                </a:gs>
                <a:gs pos="0">
                  <a:srgbClr val="D4F2DB"/>
                </a:gs>
                <a:gs pos="100000">
                  <a:schemeClr val="accent1">
                    <a:lumMod val="60000"/>
                  </a:schemeClr>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26BFCD1C-E60E-4B83-9A17-6E52FF396E21}"/>
                </a:ext>
              </a:extLst>
            </p:cNvPr>
            <p:cNvSpPr/>
            <p:nvPr/>
          </p:nvSpPr>
          <p:spPr>
            <a:xfrm>
              <a:off x="3636336" y="271129"/>
              <a:ext cx="1516965" cy="1031358"/>
            </a:xfrm>
            <a:prstGeom prst="roundRect">
              <a:avLst/>
            </a:prstGeom>
            <a:solidFill>
              <a:srgbClr val="C8EE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Extract 7">
              <a:extLst>
                <a:ext uri="{FF2B5EF4-FFF2-40B4-BE49-F238E27FC236}">
                  <a16:creationId xmlns:a16="http://schemas.microsoft.com/office/drawing/2014/main" id="{52D9EC81-3EE1-4BDC-B2DA-EF957D415CFF}"/>
                </a:ext>
              </a:extLst>
            </p:cNvPr>
            <p:cNvSpPr/>
            <p:nvPr/>
          </p:nvSpPr>
          <p:spPr>
            <a:xfrm rot="5400000">
              <a:off x="5002137" y="538767"/>
              <a:ext cx="543227" cy="496079"/>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9" name="TextBox 8">
              <a:extLst>
                <a:ext uri="{FF2B5EF4-FFF2-40B4-BE49-F238E27FC236}">
                  <a16:creationId xmlns:a16="http://schemas.microsoft.com/office/drawing/2014/main" id="{E5FE5A5E-3F83-4075-86B6-6B9776312487}"/>
                </a:ext>
              </a:extLst>
            </p:cNvPr>
            <p:cNvSpPr txBox="1"/>
            <p:nvPr/>
          </p:nvSpPr>
          <p:spPr>
            <a:xfrm>
              <a:off x="4082984" y="355920"/>
              <a:ext cx="496079" cy="861774"/>
            </a:xfrm>
            <a:prstGeom prst="rect">
              <a:avLst/>
            </a:prstGeom>
            <a:noFill/>
          </p:spPr>
          <p:txBody>
            <a:bodyPr wrap="square" rtlCol="0">
              <a:spAutoFit/>
            </a:bodyPr>
            <a:lstStyle/>
            <a:p>
              <a:r>
                <a:rPr lang="en-US" sz="5000" dirty="0">
                  <a:solidFill>
                    <a:schemeClr val="bg2">
                      <a:lumMod val="75000"/>
                    </a:schemeClr>
                  </a:solidFill>
                  <a:latin typeface="Lucida Sans" panose="020B0602030504020204" pitchFamily="34" charset="0"/>
                </a:rPr>
                <a:t>K</a:t>
              </a:r>
            </a:p>
          </p:txBody>
        </p:sp>
        <p:sp>
          <p:nvSpPr>
            <p:cNvPr id="10" name="Rectangle: Rounded Corners 9">
              <a:extLst>
                <a:ext uri="{FF2B5EF4-FFF2-40B4-BE49-F238E27FC236}">
                  <a16:creationId xmlns:a16="http://schemas.microsoft.com/office/drawing/2014/main" id="{FD45FCFA-44EE-4C5F-BBA6-F286963233A1}"/>
                </a:ext>
              </a:extLst>
            </p:cNvPr>
            <p:cNvSpPr/>
            <p:nvPr/>
          </p:nvSpPr>
          <p:spPr>
            <a:xfrm>
              <a:off x="7017302" y="291546"/>
              <a:ext cx="1516965" cy="103135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Extract 10">
              <a:extLst>
                <a:ext uri="{FF2B5EF4-FFF2-40B4-BE49-F238E27FC236}">
                  <a16:creationId xmlns:a16="http://schemas.microsoft.com/office/drawing/2014/main" id="{9BF97C30-5664-499A-B873-C48EA3AA5237}"/>
                </a:ext>
              </a:extLst>
            </p:cNvPr>
            <p:cNvSpPr/>
            <p:nvPr/>
          </p:nvSpPr>
          <p:spPr>
            <a:xfrm rot="5400000">
              <a:off x="6696284" y="538766"/>
              <a:ext cx="543227" cy="496079"/>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2" name="TextBox 11">
              <a:extLst>
                <a:ext uri="{FF2B5EF4-FFF2-40B4-BE49-F238E27FC236}">
                  <a16:creationId xmlns:a16="http://schemas.microsoft.com/office/drawing/2014/main" id="{FE9E3B4D-EF00-4D71-9B2D-3242030B7700}"/>
                </a:ext>
              </a:extLst>
            </p:cNvPr>
            <p:cNvSpPr txBox="1"/>
            <p:nvPr/>
          </p:nvSpPr>
          <p:spPr>
            <a:xfrm>
              <a:off x="5835757" y="355918"/>
              <a:ext cx="496079" cy="861774"/>
            </a:xfrm>
            <a:prstGeom prst="rect">
              <a:avLst/>
            </a:prstGeom>
            <a:noFill/>
          </p:spPr>
          <p:txBody>
            <a:bodyPr wrap="square" rtlCol="0">
              <a:spAutoFit/>
            </a:bodyPr>
            <a:lstStyle/>
            <a:p>
              <a:r>
                <a:rPr lang="en-US" sz="5000" dirty="0">
                  <a:solidFill>
                    <a:schemeClr val="bg2">
                      <a:lumMod val="75000"/>
                    </a:schemeClr>
                  </a:solidFill>
                  <a:latin typeface="Lucida Sans" panose="020B0602030504020204" pitchFamily="34" charset="0"/>
                </a:rPr>
                <a:t>1</a:t>
              </a:r>
            </a:p>
          </p:txBody>
        </p:sp>
        <p:sp>
          <p:nvSpPr>
            <p:cNvPr id="13" name="TextBox 12">
              <a:extLst>
                <a:ext uri="{FF2B5EF4-FFF2-40B4-BE49-F238E27FC236}">
                  <a16:creationId xmlns:a16="http://schemas.microsoft.com/office/drawing/2014/main" id="{DB289D7E-2974-41D9-A0DA-44ADE686792B}"/>
                </a:ext>
              </a:extLst>
            </p:cNvPr>
            <p:cNvSpPr txBox="1"/>
            <p:nvPr/>
          </p:nvSpPr>
          <p:spPr>
            <a:xfrm>
              <a:off x="7527744" y="391549"/>
              <a:ext cx="496079" cy="861774"/>
            </a:xfrm>
            <a:prstGeom prst="rect">
              <a:avLst/>
            </a:prstGeom>
            <a:noFill/>
          </p:spPr>
          <p:txBody>
            <a:bodyPr wrap="square" rtlCol="0">
              <a:spAutoFit/>
            </a:bodyPr>
            <a:lstStyle/>
            <a:p>
              <a:r>
                <a:rPr lang="en-US" sz="5000" dirty="0">
                  <a:solidFill>
                    <a:schemeClr val="bg1"/>
                  </a:solidFill>
                  <a:latin typeface="Lucida Sans" panose="020B0602030504020204" pitchFamily="34" charset="0"/>
                </a:rPr>
                <a:t>2</a:t>
              </a:r>
            </a:p>
          </p:txBody>
        </p:sp>
      </p:grpSp>
    </p:spTree>
    <p:extLst>
      <p:ext uri="{BB962C8B-B14F-4D97-AF65-F5344CB8AC3E}">
        <p14:creationId xmlns:p14="http://schemas.microsoft.com/office/powerpoint/2010/main" val="28245398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543345" y="160337"/>
            <a:ext cx="7194176" cy="1143000"/>
          </a:xfrm>
        </p:spPr>
        <p:txBody>
          <a:bodyPr/>
          <a:lstStyle/>
          <a:p>
            <a:r>
              <a:rPr lang="en-US" sz="3000" dirty="0"/>
              <a:t>Experiencing Dysfluency</a:t>
            </a:r>
          </a:p>
        </p:txBody>
      </p:sp>
      <p:sp>
        <p:nvSpPr>
          <p:cNvPr id="4" name="Text Placeholder 3"/>
          <p:cNvSpPr>
            <a:spLocks noGrp="1"/>
          </p:cNvSpPr>
          <p:nvPr>
            <p:ph type="body" idx="4294967295"/>
          </p:nvPr>
        </p:nvSpPr>
        <p:spPr>
          <a:xfrm>
            <a:off x="628648" y="5520705"/>
            <a:ext cx="7886700" cy="1144543"/>
          </a:xfrm>
        </p:spPr>
        <p:txBody>
          <a:bodyPr/>
          <a:lstStyle/>
          <a:p>
            <a:pPr marL="228594" indent="0" algn="ctr">
              <a:buNone/>
            </a:pPr>
            <a:r>
              <a:rPr lang="en-US" sz="2100" dirty="0">
                <a:solidFill>
                  <a:srgbClr val="50524F"/>
                </a:solidFill>
              </a:rPr>
              <a:t>(Feel for just a minute what our dysfluent readers feel ALL the time)</a:t>
            </a:r>
          </a:p>
        </p:txBody>
      </p:sp>
      <p:pic>
        <p:nvPicPr>
          <p:cNvPr id="5" name="Picture 4">
            <a:extLst>
              <a:ext uri="{FF2B5EF4-FFF2-40B4-BE49-F238E27FC236}">
                <a16:creationId xmlns:a16="http://schemas.microsoft.com/office/drawing/2014/main" id="{5504850D-16DF-4481-AC0E-67EF5097D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788" y="160337"/>
            <a:ext cx="1143000" cy="1143000"/>
          </a:xfrm>
          <a:prstGeom prst="rect">
            <a:avLst/>
          </a:prstGeom>
        </p:spPr>
      </p:pic>
      <p:pic>
        <p:nvPicPr>
          <p:cNvPr id="6" name="Shape 556"/>
          <p:cNvPicPr preferRelativeResize="0"/>
          <p:nvPr/>
        </p:nvPicPr>
        <p:blipFill rotWithShape="1">
          <a:blip r:embed="rId4">
            <a:alphaModFix/>
          </a:blip>
          <a:srcRect/>
          <a:stretch/>
        </p:blipFill>
        <p:spPr>
          <a:xfrm>
            <a:off x="2051567" y="1303337"/>
            <a:ext cx="5040861" cy="4316285"/>
          </a:xfrm>
          <a:prstGeom prst="rect">
            <a:avLst/>
          </a:prstGeom>
          <a:noFill/>
          <a:ln>
            <a:noFill/>
          </a:ln>
        </p:spPr>
      </p:pic>
    </p:spTree>
    <p:extLst>
      <p:ext uri="{BB962C8B-B14F-4D97-AF65-F5344CB8AC3E}">
        <p14:creationId xmlns:p14="http://schemas.microsoft.com/office/powerpoint/2010/main" val="41862096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22694" y="498923"/>
            <a:ext cx="8229600" cy="1143000"/>
          </a:xfrm>
        </p:spPr>
        <p:txBody>
          <a:bodyPr rtlCol="0">
            <a:normAutofit/>
          </a:bodyPr>
          <a:lstStyle/>
          <a:p>
            <a:pPr>
              <a:defRPr/>
            </a:pPr>
            <a:r>
              <a:rPr lang="en-US" altLang="en-US" dirty="0">
                <a:latin typeface="Lucida Sans" panose="020B0602030504020204" pitchFamily="34" charset="0"/>
              </a:rPr>
              <a:t>How Does Fluency PREVENT and HINDER Comprehension?</a:t>
            </a:r>
          </a:p>
        </p:txBody>
      </p:sp>
      <p:sp>
        <p:nvSpPr>
          <p:cNvPr id="94211" name="Rectangle 3"/>
          <p:cNvSpPr>
            <a:spLocks noGrp="1" noChangeArrowheads="1"/>
          </p:cNvSpPr>
          <p:nvPr>
            <p:ph idx="4294967295"/>
          </p:nvPr>
        </p:nvSpPr>
        <p:spPr>
          <a:xfrm>
            <a:off x="594143" y="1984929"/>
            <a:ext cx="8325267" cy="3984550"/>
          </a:xfrm>
        </p:spPr>
        <p:txBody>
          <a:bodyPr rtlCol="0">
            <a:normAutofit/>
          </a:bodyPr>
          <a:lstStyle/>
          <a:p>
            <a:pPr marL="577850" indent="-273050">
              <a:defRPr/>
            </a:pPr>
            <a:r>
              <a:rPr lang="en-US" altLang="en-US" sz="2800" dirty="0">
                <a:solidFill>
                  <a:srgbClr val="50524F"/>
                </a:solidFill>
              </a:rPr>
              <a:t>Accuracy + Rate (together = automaticity)</a:t>
            </a:r>
          </a:p>
          <a:p>
            <a:pPr marL="577850" indent="-273050">
              <a:buNone/>
              <a:defRPr/>
            </a:pPr>
            <a:endParaRPr lang="en-US" altLang="en-US" sz="2800" dirty="0">
              <a:solidFill>
                <a:srgbClr val="50524F"/>
              </a:solidFill>
            </a:endParaRPr>
          </a:p>
          <a:p>
            <a:pPr marL="577850" indent="-273050">
              <a:defRPr/>
            </a:pPr>
            <a:r>
              <a:rPr lang="en-US" altLang="en-US" sz="2800" dirty="0">
                <a:solidFill>
                  <a:srgbClr val="50524F"/>
                </a:solidFill>
              </a:rPr>
              <a:t>Prosody (expressiveness)</a:t>
            </a:r>
          </a:p>
          <a:p>
            <a:pPr>
              <a:buNone/>
              <a:defRPr/>
            </a:pPr>
            <a:endParaRPr lang="en-US" altLang="en-US" sz="2600" dirty="0">
              <a:solidFill>
                <a:srgbClr val="50524F"/>
              </a:solidFill>
            </a:endParaRPr>
          </a:p>
        </p:txBody>
      </p:sp>
    </p:spTree>
    <p:extLst>
      <p:ext uri="{BB962C8B-B14F-4D97-AF65-F5344CB8AC3E}">
        <p14:creationId xmlns:p14="http://schemas.microsoft.com/office/powerpoint/2010/main" val="23639407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942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42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1669078" y="3317194"/>
          <a:ext cx="5993606" cy="2500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537265" y="493882"/>
            <a:ext cx="6674418" cy="23010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i="1" dirty="0">
                <a:solidFill>
                  <a:schemeClr val="bg1"/>
                </a:solidFill>
                <a:latin typeface="Lucida Sans" panose="020B0602030504020204" pitchFamily="34" charset="0"/>
              </a:rPr>
              <a:t>“But he was a good reader in 2</a:t>
            </a:r>
            <a:r>
              <a:rPr lang="en-US" sz="2200" b="1" i="1" baseline="30000" dirty="0">
                <a:solidFill>
                  <a:schemeClr val="bg1"/>
                </a:solidFill>
                <a:latin typeface="Lucida Sans" panose="020B0602030504020204" pitchFamily="34" charset="0"/>
              </a:rPr>
              <a:t>nd</a:t>
            </a:r>
            <a:r>
              <a:rPr lang="en-US" sz="2200" b="1" i="1" dirty="0">
                <a:solidFill>
                  <a:schemeClr val="bg1"/>
                </a:solidFill>
                <a:latin typeface="Lucida Sans" panose="020B0602030504020204" pitchFamily="34" charset="0"/>
              </a:rPr>
              <a:t> grade…”</a:t>
            </a:r>
          </a:p>
          <a:p>
            <a:r>
              <a:rPr lang="en-US" sz="2200" dirty="0">
                <a:solidFill>
                  <a:schemeClr val="bg1"/>
                </a:solidFill>
                <a:latin typeface="Lucida Sans" panose="020B0602030504020204" pitchFamily="34" charset="0"/>
              </a:rPr>
              <a:t>Because text increases in complexity across grades and genre, being fluent in one grade does not guarantee fluency in succeeding grades.</a:t>
            </a:r>
          </a:p>
        </p:txBody>
      </p:sp>
    </p:spTree>
    <p:extLst>
      <p:ext uri="{BB962C8B-B14F-4D97-AF65-F5344CB8AC3E}">
        <p14:creationId xmlns:p14="http://schemas.microsoft.com/office/powerpoint/2010/main" val="1236643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2829464" y="1086928"/>
          <a:ext cx="6056283" cy="50378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251347" y="413091"/>
            <a:ext cx="3760815" cy="954107"/>
          </a:xfrm>
          <a:prstGeom prst="rect">
            <a:avLst/>
          </a:prstGeom>
          <a:noFill/>
        </p:spPr>
        <p:txBody>
          <a:bodyPr wrap="square" rtlCol="0">
            <a:spAutoFit/>
          </a:bodyPr>
          <a:lstStyle/>
          <a:p>
            <a:pPr algn="ctr"/>
            <a:r>
              <a:rPr lang="en-US" sz="2800" dirty="0">
                <a:solidFill>
                  <a:srgbClr val="50524F"/>
                </a:solidFill>
                <a:latin typeface="Lucida Sans" panose="020B0602030504020204" pitchFamily="34" charset="0"/>
              </a:rPr>
              <a:t>Fluency Development Pillars</a:t>
            </a:r>
          </a:p>
        </p:txBody>
      </p:sp>
    </p:spTree>
    <p:extLst>
      <p:ext uri="{BB962C8B-B14F-4D97-AF65-F5344CB8AC3E}">
        <p14:creationId xmlns:p14="http://schemas.microsoft.com/office/powerpoint/2010/main" val="20868425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0524F"/>
                </a:solidFill>
              </a:rPr>
              <a:t>Grade Level Fluency Guidance</a:t>
            </a:r>
          </a:p>
        </p:txBody>
      </p:sp>
      <p:sp>
        <p:nvSpPr>
          <p:cNvPr id="3" name="Text Placeholder 2"/>
          <p:cNvSpPr>
            <a:spLocks noGrp="1"/>
          </p:cNvSpPr>
          <p:nvPr>
            <p:ph type="body" idx="4294967295"/>
          </p:nvPr>
        </p:nvSpPr>
        <p:spPr>
          <a:xfrm>
            <a:off x="457200" y="1893678"/>
            <a:ext cx="3579962" cy="2526611"/>
          </a:xfrm>
        </p:spPr>
        <p:txBody>
          <a:bodyPr>
            <a:noAutofit/>
          </a:bodyPr>
          <a:lstStyle/>
          <a:p>
            <a:pPr marL="228594" indent="0">
              <a:buNone/>
            </a:pPr>
            <a:r>
              <a:rPr lang="en-US" sz="2800" dirty="0">
                <a:solidFill>
                  <a:srgbClr val="22A469"/>
                </a:solidFill>
              </a:rPr>
              <a:t>Kindergarten – </a:t>
            </a:r>
          </a:p>
          <a:p>
            <a:pPr marL="228594" indent="0">
              <a:buNone/>
            </a:pPr>
            <a:r>
              <a:rPr lang="en-US" sz="2800" dirty="0">
                <a:solidFill>
                  <a:srgbClr val="22A469"/>
                </a:solidFill>
              </a:rPr>
              <a:t>Mid-First</a:t>
            </a:r>
          </a:p>
          <a:p>
            <a:pPr marL="228594" indent="0">
              <a:buNone/>
            </a:pPr>
            <a:endParaRPr lang="en-US" sz="2800" b="1" dirty="0">
              <a:solidFill>
                <a:schemeClr val="bg2"/>
              </a:solidFill>
            </a:endParaRPr>
          </a:p>
          <a:p>
            <a:pPr marL="571494" indent="-342900">
              <a:buFont typeface="Arial" panose="020B0604020202020204" pitchFamily="34" charset="0"/>
              <a:buChar char="•"/>
            </a:pPr>
            <a:r>
              <a:rPr lang="en-US" sz="2800" dirty="0">
                <a:solidFill>
                  <a:schemeClr val="bg2"/>
                </a:solidFill>
              </a:rPr>
              <a:t>Decodable Readers</a:t>
            </a:r>
            <a:br>
              <a:rPr lang="en-US" sz="2800" dirty="0">
                <a:solidFill>
                  <a:schemeClr val="bg2"/>
                </a:solidFill>
              </a:rPr>
            </a:br>
            <a:r>
              <a:rPr lang="en-US" sz="2800" dirty="0">
                <a:solidFill>
                  <a:schemeClr val="bg2"/>
                </a:solidFill>
              </a:rPr>
              <a:t>Goal: Accuracy - automatic decoding</a:t>
            </a:r>
          </a:p>
        </p:txBody>
      </p:sp>
      <p:sp>
        <p:nvSpPr>
          <p:cNvPr id="4" name="Text Placeholder 3"/>
          <p:cNvSpPr>
            <a:spLocks noGrp="1"/>
          </p:cNvSpPr>
          <p:nvPr>
            <p:ph type="body" idx="4294967295"/>
          </p:nvPr>
        </p:nvSpPr>
        <p:spPr>
          <a:xfrm>
            <a:off x="4828031" y="1802647"/>
            <a:ext cx="4070642" cy="2708673"/>
          </a:xfrm>
        </p:spPr>
        <p:txBody>
          <a:bodyPr>
            <a:noAutofit/>
          </a:bodyPr>
          <a:lstStyle/>
          <a:p>
            <a:pPr marL="228594" indent="0">
              <a:buNone/>
            </a:pPr>
            <a:r>
              <a:rPr lang="en-US" sz="2800" dirty="0">
                <a:solidFill>
                  <a:srgbClr val="22A469"/>
                </a:solidFill>
              </a:rPr>
              <a:t>Late First and Second</a:t>
            </a:r>
          </a:p>
          <a:p>
            <a:pPr marL="228594" indent="0">
              <a:buNone/>
            </a:pPr>
            <a:endParaRPr lang="en-US" sz="2800" dirty="0">
              <a:solidFill>
                <a:schemeClr val="bg2"/>
              </a:solidFill>
            </a:endParaRPr>
          </a:p>
          <a:p>
            <a:pPr marL="517525" indent="-212725">
              <a:buFont typeface="Arial" panose="020B0604020202020204" pitchFamily="34" charset="0"/>
              <a:buChar char="•"/>
            </a:pPr>
            <a:r>
              <a:rPr lang="en-US" sz="2800" dirty="0">
                <a:solidFill>
                  <a:schemeClr val="bg2"/>
                </a:solidFill>
              </a:rPr>
              <a:t>Decodable Readers</a:t>
            </a:r>
          </a:p>
          <a:p>
            <a:pPr marL="548640" indent="0">
              <a:buNone/>
            </a:pPr>
            <a:r>
              <a:rPr lang="en-US" sz="2800" dirty="0">
                <a:solidFill>
                  <a:schemeClr val="bg2"/>
                </a:solidFill>
              </a:rPr>
              <a:t>Goal: Accuracy, rate, and prosody</a:t>
            </a:r>
          </a:p>
          <a:p>
            <a:pPr marL="304800" indent="0">
              <a:buNone/>
            </a:pPr>
            <a:endParaRPr lang="en-US" sz="2800" dirty="0">
              <a:solidFill>
                <a:schemeClr val="bg2"/>
              </a:solidFill>
            </a:endParaRPr>
          </a:p>
          <a:p>
            <a:pPr marL="228594" indent="0">
              <a:buNone/>
            </a:pPr>
            <a:endParaRPr lang="en-US" sz="2800" dirty="0">
              <a:solidFill>
                <a:schemeClr val="bg2"/>
              </a:solidFill>
            </a:endParaRPr>
          </a:p>
        </p:txBody>
      </p:sp>
    </p:spTree>
    <p:extLst>
      <p:ext uri="{BB962C8B-B14F-4D97-AF65-F5344CB8AC3E}">
        <p14:creationId xmlns:p14="http://schemas.microsoft.com/office/powerpoint/2010/main" val="14491067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4294967295"/>
          </p:nvPr>
        </p:nvSpPr>
        <p:spPr>
          <a:xfrm>
            <a:off x="457200" y="1638640"/>
            <a:ext cx="8229600" cy="4434356"/>
          </a:xfrm>
        </p:spPr>
        <p:txBody>
          <a:bodyPr/>
          <a:lstStyle/>
          <a:p>
            <a:pPr marL="228594" indent="0">
              <a:buNone/>
            </a:pPr>
            <a:r>
              <a:rPr lang="en-US" sz="2600" dirty="0">
                <a:solidFill>
                  <a:schemeClr val="bg2"/>
                </a:solidFill>
              </a:rPr>
              <a:t>Second and Above:</a:t>
            </a:r>
          </a:p>
          <a:p>
            <a:pPr marL="485769" indent="-257175">
              <a:buFont typeface="Arial" panose="020B0604020202020204" pitchFamily="34" charset="0"/>
              <a:buChar char="•"/>
            </a:pPr>
            <a:r>
              <a:rPr lang="en-US" dirty="0">
                <a:solidFill>
                  <a:schemeClr val="bg2"/>
                </a:solidFill>
              </a:rPr>
              <a:t>Shared Reading – rereads &amp; choral readings.</a:t>
            </a:r>
          </a:p>
          <a:p>
            <a:pPr marL="228594" indent="0">
              <a:buNone/>
            </a:pPr>
            <a:endParaRPr lang="en-US" dirty="0">
              <a:solidFill>
                <a:schemeClr val="bg2"/>
              </a:solidFill>
            </a:endParaRPr>
          </a:p>
          <a:p>
            <a:pPr marL="485769" indent="-257175">
              <a:buFont typeface="Arial" panose="020B0604020202020204" pitchFamily="34" charset="0"/>
              <a:buChar char="•"/>
            </a:pPr>
            <a:r>
              <a:rPr lang="en-US" dirty="0">
                <a:solidFill>
                  <a:schemeClr val="bg2"/>
                </a:solidFill>
              </a:rPr>
              <a:t>Reading for evidence: have class follow along with the student who located the evidence.</a:t>
            </a:r>
          </a:p>
        </p:txBody>
      </p:sp>
      <p:sp>
        <p:nvSpPr>
          <p:cNvPr id="2" name="Title 1"/>
          <p:cNvSpPr>
            <a:spLocks noGrp="1"/>
          </p:cNvSpPr>
          <p:nvPr>
            <p:ph type="title"/>
          </p:nvPr>
        </p:nvSpPr>
        <p:spPr/>
        <p:txBody>
          <a:bodyPr/>
          <a:lstStyle/>
          <a:p>
            <a:r>
              <a:rPr lang="en-US" dirty="0">
                <a:solidFill>
                  <a:srgbClr val="50524F"/>
                </a:solidFill>
              </a:rPr>
              <a:t>Grade Level Fluency Guidance</a:t>
            </a:r>
          </a:p>
        </p:txBody>
      </p:sp>
    </p:spTree>
    <p:extLst>
      <p:ext uri="{BB962C8B-B14F-4D97-AF65-F5344CB8AC3E}">
        <p14:creationId xmlns:p14="http://schemas.microsoft.com/office/powerpoint/2010/main" val="11266680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430" y="353992"/>
            <a:ext cx="8229600" cy="1143000"/>
          </a:xfrm>
        </p:spPr>
        <p:txBody>
          <a:bodyPr/>
          <a:lstStyle/>
          <a:p>
            <a:r>
              <a:rPr lang="en-US" dirty="0">
                <a:solidFill>
                  <a:srgbClr val="50524F"/>
                </a:solidFill>
              </a:rPr>
              <a:t>Other Opportunities for Fluency – All Grades</a:t>
            </a:r>
          </a:p>
        </p:txBody>
      </p:sp>
      <p:sp>
        <p:nvSpPr>
          <p:cNvPr id="6" name="Text Placeholder 5"/>
          <p:cNvSpPr>
            <a:spLocks noGrp="1"/>
          </p:cNvSpPr>
          <p:nvPr>
            <p:ph type="body" idx="1"/>
          </p:nvPr>
        </p:nvSpPr>
        <p:spPr>
          <a:xfrm>
            <a:off x="336430" y="1496992"/>
            <a:ext cx="8229600" cy="4817544"/>
          </a:xfrm>
        </p:spPr>
        <p:txBody>
          <a:bodyPr/>
          <a:lstStyle/>
          <a:p>
            <a:pPr marL="517525" indent="-212725">
              <a:lnSpc>
                <a:spcPct val="120000"/>
              </a:lnSpc>
              <a:spcBef>
                <a:spcPts val="0"/>
              </a:spcBef>
            </a:pPr>
            <a:r>
              <a:rPr lang="en-US" sz="2300" dirty="0"/>
              <a:t>Speaking and listening standards require public speaking. </a:t>
            </a:r>
          </a:p>
          <a:p>
            <a:pPr marL="917566" lvl="1" indent="-212725">
              <a:lnSpc>
                <a:spcPct val="120000"/>
              </a:lnSpc>
              <a:spcBef>
                <a:spcPts val="0"/>
              </a:spcBef>
            </a:pPr>
            <a:r>
              <a:rPr lang="en-US" dirty="0"/>
              <a:t>Use performances as an opportunity to practice until fully fluent and expressive.</a:t>
            </a:r>
          </a:p>
          <a:p>
            <a:pPr marL="517525" indent="-212725">
              <a:lnSpc>
                <a:spcPct val="120000"/>
              </a:lnSpc>
              <a:spcBef>
                <a:spcPts val="0"/>
              </a:spcBef>
            </a:pPr>
            <a:r>
              <a:rPr lang="en-US" sz="2300" dirty="0"/>
              <a:t>Readers Theater is built for fluency. </a:t>
            </a:r>
            <a:endParaRPr lang="en-US" sz="2300" i="1" dirty="0"/>
          </a:p>
          <a:p>
            <a:pPr marL="517525" indent="-212725">
              <a:lnSpc>
                <a:spcPct val="120000"/>
              </a:lnSpc>
              <a:spcBef>
                <a:spcPts val="0"/>
              </a:spcBef>
            </a:pPr>
            <a:r>
              <a:rPr lang="en-US" sz="2300" dirty="0"/>
              <a:t>Close reading means students are presenting and arguing evidence.</a:t>
            </a:r>
          </a:p>
          <a:p>
            <a:pPr marL="917566" lvl="1" indent="-212725">
              <a:lnSpc>
                <a:spcPct val="120000"/>
              </a:lnSpc>
              <a:spcBef>
                <a:spcPts val="0"/>
              </a:spcBef>
            </a:pPr>
            <a:r>
              <a:rPr lang="en-US" dirty="0"/>
              <a:t>Always have all students track the student presenting evidence from text.</a:t>
            </a:r>
          </a:p>
        </p:txBody>
      </p:sp>
    </p:spTree>
    <p:extLst>
      <p:ext uri="{BB962C8B-B14F-4D97-AF65-F5344CB8AC3E}">
        <p14:creationId xmlns:p14="http://schemas.microsoft.com/office/powerpoint/2010/main" val="3412481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Why Practice? </a:t>
            </a:r>
            <a:br>
              <a:rPr lang="en-US" dirty="0"/>
            </a:br>
            <a:endParaRPr lang="en-US" dirty="0"/>
          </a:p>
        </p:txBody>
      </p:sp>
    </p:spTree>
    <p:extLst>
      <p:ext uri="{BB962C8B-B14F-4D97-AF65-F5344CB8AC3E}">
        <p14:creationId xmlns:p14="http://schemas.microsoft.com/office/powerpoint/2010/main" val="27762318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3720" y="277726"/>
            <a:ext cx="1295352" cy="1139910"/>
          </a:xfrm>
          <a:prstGeom prst="rect">
            <a:avLst/>
          </a:prstGeom>
        </p:spPr>
      </p:pic>
      <p:sp>
        <p:nvSpPr>
          <p:cNvPr id="2" name="Title 1"/>
          <p:cNvSpPr>
            <a:spLocks noGrp="1"/>
          </p:cNvSpPr>
          <p:nvPr>
            <p:ph type="title"/>
          </p:nvPr>
        </p:nvSpPr>
        <p:spPr/>
        <p:txBody>
          <a:bodyPr/>
          <a:lstStyle/>
          <a:p>
            <a:r>
              <a:rPr lang="en-US" dirty="0">
                <a:solidFill>
                  <a:srgbClr val="50524F"/>
                </a:solidFill>
              </a:rPr>
              <a:t>Module 6: Connect to Practice Task </a:t>
            </a:r>
          </a:p>
        </p:txBody>
      </p:sp>
      <p:sp>
        <p:nvSpPr>
          <p:cNvPr id="3" name="Text Placeholder 2"/>
          <p:cNvSpPr>
            <a:spLocks noGrp="1"/>
          </p:cNvSpPr>
          <p:nvPr>
            <p:ph type="body" idx="1"/>
          </p:nvPr>
        </p:nvSpPr>
        <p:spPr>
          <a:xfrm>
            <a:off x="293749" y="1791274"/>
            <a:ext cx="4038599" cy="4525963"/>
          </a:xfrm>
        </p:spPr>
        <p:txBody>
          <a:bodyPr/>
          <a:lstStyle/>
          <a:p>
            <a:pPr marL="304792" indent="0">
              <a:buNone/>
            </a:pPr>
            <a:r>
              <a:rPr lang="en-US" b="1" dirty="0"/>
              <a:t>Option A: Fluency</a:t>
            </a:r>
          </a:p>
          <a:p>
            <a:pPr marL="304792" indent="0">
              <a:buNone/>
            </a:pPr>
            <a:r>
              <a:rPr lang="en-US" sz="1800" i="1" dirty="0"/>
              <a:t>If you teach/work with 2</a:t>
            </a:r>
            <a:r>
              <a:rPr lang="en-US" sz="1800" i="1" baseline="30000" dirty="0"/>
              <a:t>nd</a:t>
            </a:r>
            <a:r>
              <a:rPr lang="en-US" sz="1800" i="1" dirty="0"/>
              <a:t> grade or above:</a:t>
            </a:r>
          </a:p>
          <a:p>
            <a:pPr marL="304792" indent="0">
              <a:buNone/>
            </a:pPr>
            <a:endParaRPr lang="en-US" sz="1800" i="1" dirty="0"/>
          </a:p>
          <a:p>
            <a:pPr marL="304792" indent="0">
              <a:buNone/>
            </a:pPr>
            <a:r>
              <a:rPr lang="en-US" dirty="0"/>
              <a:t>Try one of the fluency resources from Achieve the Core (or your own materials) this week and note observations about impact.</a:t>
            </a:r>
          </a:p>
          <a:p>
            <a:pPr marL="304792" indent="0">
              <a:buNone/>
            </a:pPr>
            <a:r>
              <a:rPr lang="en-US" sz="1400" dirty="0">
                <a:hlinkClick r:id="rId4"/>
              </a:rPr>
              <a:t>https://achievethecore.org/category/411/ela-literacy-lessons?filter_cat=1153</a:t>
            </a:r>
            <a:endParaRPr lang="en-US" sz="1400" dirty="0"/>
          </a:p>
          <a:p>
            <a:pPr marL="304792" indent="0">
              <a:buNone/>
            </a:pPr>
            <a:endParaRPr lang="en-US" dirty="0"/>
          </a:p>
          <a:p>
            <a:pPr marL="304792" indent="0">
              <a:buNone/>
            </a:pPr>
            <a:endParaRPr lang="en-US" b="1" dirty="0"/>
          </a:p>
          <a:p>
            <a:pPr marL="304792" indent="0">
              <a:buNone/>
            </a:pPr>
            <a:endParaRPr lang="en-US" dirty="0"/>
          </a:p>
          <a:p>
            <a:endParaRPr lang="en-US" dirty="0"/>
          </a:p>
          <a:p>
            <a:pPr marL="304792" indent="0">
              <a:buNone/>
            </a:pPr>
            <a:r>
              <a:rPr lang="en-US" dirty="0"/>
              <a:t> </a:t>
            </a:r>
          </a:p>
          <a:p>
            <a:pPr marL="304792" indent="0">
              <a:buNone/>
            </a:pPr>
            <a:endParaRPr lang="en-US" dirty="0"/>
          </a:p>
          <a:p>
            <a:pPr marL="304792" indent="0">
              <a:buNone/>
            </a:pPr>
            <a:r>
              <a:rPr lang="en-US" sz="2000" dirty="0"/>
              <a:t> </a:t>
            </a:r>
          </a:p>
          <a:p>
            <a:pPr marL="304792" indent="0">
              <a:buNone/>
            </a:pPr>
            <a:endParaRPr lang="en-US" sz="2000" dirty="0"/>
          </a:p>
        </p:txBody>
      </p:sp>
      <p:sp>
        <p:nvSpPr>
          <p:cNvPr id="4" name="Text Placeholder 3"/>
          <p:cNvSpPr>
            <a:spLocks noGrp="1"/>
          </p:cNvSpPr>
          <p:nvPr>
            <p:ph type="body" idx="2"/>
          </p:nvPr>
        </p:nvSpPr>
        <p:spPr>
          <a:xfrm>
            <a:off x="4572000" y="1791275"/>
            <a:ext cx="4038599" cy="4525963"/>
          </a:xfrm>
        </p:spPr>
        <p:txBody>
          <a:bodyPr/>
          <a:lstStyle/>
          <a:p>
            <a:pPr marL="304792" indent="0">
              <a:buNone/>
            </a:pPr>
            <a:r>
              <a:rPr lang="en-US" b="1" dirty="0"/>
              <a:t>Option B: Practice</a:t>
            </a:r>
          </a:p>
          <a:p>
            <a:pPr marL="304792" indent="0">
              <a:buNone/>
            </a:pPr>
            <a:r>
              <a:rPr lang="en-US" dirty="0"/>
              <a:t>Find 3 sample worksheets (from your own materials or those found online) – evaluate their quality using the guidelines from this module.</a:t>
            </a:r>
          </a:p>
          <a:p>
            <a:pPr marL="304792" indent="0">
              <a:buNone/>
            </a:pPr>
            <a:endParaRPr lang="en-US" dirty="0"/>
          </a:p>
        </p:txBody>
      </p:sp>
    </p:spTree>
    <p:extLst>
      <p:ext uri="{BB962C8B-B14F-4D97-AF65-F5344CB8AC3E}">
        <p14:creationId xmlns:p14="http://schemas.microsoft.com/office/powerpoint/2010/main" val="28652618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071" y="289415"/>
            <a:ext cx="8229600" cy="1143000"/>
          </a:xfrm>
        </p:spPr>
        <p:txBody>
          <a:bodyPr/>
          <a:lstStyle/>
          <a:p>
            <a:r>
              <a:rPr lang="en-US" dirty="0"/>
              <a:t>Recommended “Reading”</a:t>
            </a:r>
          </a:p>
        </p:txBody>
      </p:sp>
      <p:sp>
        <p:nvSpPr>
          <p:cNvPr id="4" name="Text Placeholder 3"/>
          <p:cNvSpPr>
            <a:spLocks noGrp="1"/>
          </p:cNvSpPr>
          <p:nvPr>
            <p:ph type="body" idx="1"/>
          </p:nvPr>
        </p:nvSpPr>
        <p:spPr>
          <a:xfrm>
            <a:off x="413321" y="1657093"/>
            <a:ext cx="4064550" cy="4788564"/>
          </a:xfrm>
        </p:spPr>
        <p:txBody>
          <a:bodyPr/>
          <a:lstStyle/>
          <a:p>
            <a:pPr marL="304792" indent="0">
              <a:buNone/>
            </a:pPr>
            <a:endParaRPr lang="en-US" dirty="0"/>
          </a:p>
          <a:p>
            <a:pPr marL="304792" indent="0">
              <a:buNone/>
            </a:pPr>
            <a:r>
              <a:rPr lang="en-US" dirty="0"/>
              <a:t>Let’s do some listening:</a:t>
            </a:r>
          </a:p>
          <a:p>
            <a:pPr marL="304792" indent="0">
              <a:buNone/>
            </a:pPr>
            <a:r>
              <a:rPr lang="en-US" sz="2200" dirty="0">
                <a:hlinkClick r:id="rId3"/>
              </a:rPr>
              <a:t>https://soundcloud.com/unboundedu/fluency-in-elementary-school-david-paige</a:t>
            </a:r>
            <a:endParaRPr lang="en-US" sz="2200" dirty="0"/>
          </a:p>
          <a:p>
            <a:pPr marL="304792" indent="0">
              <a:buNone/>
            </a:pPr>
            <a:endParaRPr lang="en-US" dirty="0"/>
          </a:p>
        </p:txBody>
      </p:sp>
      <p:pic>
        <p:nvPicPr>
          <p:cNvPr id="7" name="Picture 6"/>
          <p:cNvPicPr>
            <a:picLocks noChangeAspect="1"/>
          </p:cNvPicPr>
          <p:nvPr/>
        </p:nvPicPr>
        <p:blipFill>
          <a:blip r:embed="rId4"/>
          <a:stretch>
            <a:fillRect/>
          </a:stretch>
        </p:blipFill>
        <p:spPr>
          <a:xfrm>
            <a:off x="228600" y="4051375"/>
            <a:ext cx="6228553" cy="2137936"/>
          </a:xfrm>
          <a:prstGeom prst="rect">
            <a:avLst/>
          </a:prstGeom>
        </p:spPr>
      </p:pic>
      <p:pic>
        <p:nvPicPr>
          <p:cNvPr id="6" name="Picture 2" descr="https://pbs.twimg.com/media/DPmVV4JUMAARcpU.jpg:lar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6602" y="611841"/>
            <a:ext cx="3520948" cy="29516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649895" y="4134944"/>
            <a:ext cx="2229853" cy="677108"/>
          </a:xfrm>
          <a:prstGeom prst="rect">
            <a:avLst/>
          </a:prstGeom>
          <a:noFill/>
        </p:spPr>
        <p:txBody>
          <a:bodyPr wrap="square" rtlCol="0">
            <a:spAutoFit/>
          </a:bodyPr>
          <a:lstStyle/>
          <a:p>
            <a:r>
              <a:rPr lang="en-US" sz="1900" dirty="0">
                <a:latin typeface="Lucida Sans" panose="020B0602030504020204" pitchFamily="34" charset="0"/>
                <a:hlinkClick r:id="rId6"/>
              </a:rPr>
              <a:t>https://t.co/pBc76Qxjss</a:t>
            </a:r>
            <a:endParaRPr lang="en-US" sz="1900" dirty="0">
              <a:latin typeface="Lucida Sans" panose="020B0602030504020204" pitchFamily="34" charset="0"/>
            </a:endParaRPr>
          </a:p>
        </p:txBody>
      </p:sp>
    </p:spTree>
    <p:extLst>
      <p:ext uri="{BB962C8B-B14F-4D97-AF65-F5344CB8AC3E}">
        <p14:creationId xmlns:p14="http://schemas.microsoft.com/office/powerpoint/2010/main" val="17036260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6"/>
            <a:ext cx="8229600" cy="1457994"/>
          </a:xfrm>
        </p:spPr>
        <p:txBody>
          <a:bodyPr>
            <a:normAutofit/>
          </a:bodyPr>
          <a:lstStyle/>
          <a:p>
            <a:r>
              <a:rPr lang="en-US" dirty="0">
                <a:solidFill>
                  <a:srgbClr val="50524F"/>
                </a:solidFill>
                <a:latin typeface="Lucida Sans" panose="020B0602030504020204" pitchFamily="34" charset="0"/>
              </a:rPr>
              <a:t>About Achieve the Core</a:t>
            </a:r>
            <a:br>
              <a:rPr lang="en-US" sz="2000" dirty="0">
                <a:solidFill>
                  <a:srgbClr val="50524F"/>
                </a:solidFill>
                <a:latin typeface="Lucida Sans" panose="020B0602030504020204" pitchFamily="34" charset="0"/>
              </a:rPr>
            </a:br>
            <a:r>
              <a:rPr lang="en-US" sz="2000" dirty="0">
                <a:solidFill>
                  <a:srgbClr val="50524F"/>
                </a:solidFill>
                <a:latin typeface="Lucida Sans" panose="020B0602030504020204" pitchFamily="34" charset="0"/>
              </a:rPr>
              <a:t>Visit </a:t>
            </a:r>
            <a:r>
              <a:rPr lang="en-US" sz="2000" dirty="0" err="1">
                <a:solidFill>
                  <a:srgbClr val="22A469"/>
                </a:solidFill>
                <a:latin typeface="Lucida Sans" panose="020B0602030504020204" pitchFamily="34" charset="0"/>
              </a:rPr>
              <a:t>achievethecore.org</a:t>
            </a:r>
            <a:r>
              <a:rPr lang="en-US" sz="2000" dirty="0">
                <a:solidFill>
                  <a:srgbClr val="22A469"/>
                </a:solidFill>
                <a:latin typeface="Lucida Sans" panose="020B0602030504020204" pitchFamily="34" charset="0"/>
              </a:rPr>
              <a:t> </a:t>
            </a:r>
            <a:r>
              <a:rPr lang="en-US" sz="2000" dirty="0">
                <a:solidFill>
                  <a:srgbClr val="50524F"/>
                </a:solidFill>
                <a:latin typeface="Lucida Sans" panose="020B0602030504020204" pitchFamily="34" charset="0"/>
              </a:rPr>
              <a:t>to find:</a:t>
            </a:r>
            <a:endParaRPr lang="en-US" sz="2000" dirty="0"/>
          </a:p>
        </p:txBody>
      </p:sp>
      <p:sp>
        <p:nvSpPr>
          <p:cNvPr id="3" name="Content Placeholder 2"/>
          <p:cNvSpPr>
            <a:spLocks noGrp="1"/>
          </p:cNvSpPr>
          <p:nvPr>
            <p:ph sz="half" idx="1"/>
          </p:nvPr>
        </p:nvSpPr>
        <p:spPr>
          <a:xfrm>
            <a:off x="432494" y="1833530"/>
            <a:ext cx="2190466" cy="2239963"/>
          </a:xfrm>
        </p:spPr>
        <p:txBody>
          <a:bodyPr>
            <a:normAutofit/>
          </a:bodyPr>
          <a:lstStyle/>
          <a:p>
            <a:pPr marL="0" indent="0">
              <a:buNone/>
            </a:pPr>
            <a:r>
              <a:rPr lang="en-US" sz="1700" dirty="0">
                <a:solidFill>
                  <a:srgbClr val="22A469"/>
                </a:solidFill>
                <a:latin typeface="Lucida Sans" panose="020B0602030504020204" pitchFamily="34" charset="0"/>
              </a:rPr>
              <a:t>Professional Learning Content</a:t>
            </a:r>
          </a:p>
          <a:p>
            <a:pPr marL="347663" indent="-293688"/>
            <a:r>
              <a:rPr lang="en-US" sz="1700" dirty="0">
                <a:solidFill>
                  <a:srgbClr val="50524F"/>
                </a:solidFill>
                <a:latin typeface="Lucida Sans" panose="020B0602030504020204" pitchFamily="34" charset="0"/>
              </a:rPr>
              <a:t>PD modules</a:t>
            </a:r>
          </a:p>
          <a:p>
            <a:pPr marL="347663" indent="-293688"/>
            <a:r>
              <a:rPr lang="en-US" sz="1700" dirty="0">
                <a:solidFill>
                  <a:srgbClr val="50524F"/>
                </a:solidFill>
                <a:latin typeface="Lucida Sans" panose="020B0602030504020204" pitchFamily="34" charset="0"/>
              </a:rPr>
              <a:t>Research </a:t>
            </a:r>
          </a:p>
          <a:p>
            <a:pPr marL="347663" indent="-293688"/>
            <a:r>
              <a:rPr lang="en-US" sz="1700" dirty="0">
                <a:solidFill>
                  <a:srgbClr val="50524F"/>
                </a:solidFill>
                <a:latin typeface="Lucida Sans" panose="020B0602030504020204" pitchFamily="34" charset="0"/>
              </a:rPr>
              <a:t>Aligned Blog</a:t>
            </a:r>
          </a:p>
        </p:txBody>
      </p:sp>
      <p:sp>
        <p:nvSpPr>
          <p:cNvPr id="5" name="Content Placeholder 2"/>
          <p:cNvSpPr>
            <a:spLocks noGrp="1"/>
          </p:cNvSpPr>
          <p:nvPr>
            <p:ph sz="half" idx="1"/>
          </p:nvPr>
        </p:nvSpPr>
        <p:spPr>
          <a:xfrm>
            <a:off x="2925528" y="1783080"/>
            <a:ext cx="3452883" cy="4525963"/>
          </a:xfrm>
        </p:spPr>
        <p:txBody>
          <a:bodyPr>
            <a:noAutofit/>
          </a:bodyPr>
          <a:lstStyle/>
          <a:p>
            <a:pPr marL="0" indent="0">
              <a:buNone/>
            </a:pPr>
            <a:r>
              <a:rPr lang="en-US" sz="1700" dirty="0">
                <a:solidFill>
                  <a:srgbClr val="22A469"/>
                </a:solidFill>
                <a:latin typeface="Lucida Sans" panose="020B0602030504020204" pitchFamily="34" charset="0"/>
              </a:rPr>
              <a:t>Tools for Planning and Reflection</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Instructional Practice Toolkit</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Instructional Practice Guide</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Lesson Planning Tool</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Focus Documents</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Alignment rubrics and adaptation guidance</a:t>
            </a:r>
          </a:p>
          <a:p>
            <a:pPr marL="285750" indent="-285750">
              <a:buFont typeface="Arial" panose="020B0604020202020204" pitchFamily="34" charset="0"/>
              <a:buChar char="•"/>
            </a:pPr>
            <a:endParaRPr lang="en-US" sz="1600" dirty="0">
              <a:solidFill>
                <a:srgbClr val="50524F"/>
              </a:solidFill>
              <a:latin typeface="Lucida Sans" panose="020B0602030504020204" pitchFamily="34" charset="0"/>
            </a:endParaRPr>
          </a:p>
          <a:p>
            <a:endParaRPr lang="en-US" sz="1600" dirty="0"/>
          </a:p>
        </p:txBody>
      </p:sp>
      <p:sp>
        <p:nvSpPr>
          <p:cNvPr id="6" name="Content Placeholder 2"/>
          <p:cNvSpPr>
            <a:spLocks noGrp="1"/>
          </p:cNvSpPr>
          <p:nvPr>
            <p:ph sz="half" idx="1"/>
          </p:nvPr>
        </p:nvSpPr>
        <p:spPr>
          <a:xfrm>
            <a:off x="6250395" y="1833530"/>
            <a:ext cx="2765589" cy="4525963"/>
          </a:xfrm>
        </p:spPr>
        <p:txBody>
          <a:bodyPr>
            <a:normAutofit/>
          </a:bodyPr>
          <a:lstStyle/>
          <a:p>
            <a:pPr marL="0" indent="0">
              <a:buNone/>
            </a:pPr>
            <a:r>
              <a:rPr lang="en-US" sz="1700" dirty="0">
                <a:solidFill>
                  <a:srgbClr val="22A469"/>
                </a:solidFill>
                <a:latin typeface="Lucida Sans" panose="020B0602030504020204" pitchFamily="34" charset="0"/>
              </a:rPr>
              <a:t>Classroom Resources</a:t>
            </a:r>
          </a:p>
          <a:p>
            <a:pPr marL="0" indent="0">
              <a:buNone/>
            </a:pPr>
            <a:endParaRPr lang="en-US" sz="1700" dirty="0">
              <a:solidFill>
                <a:srgbClr val="22A469"/>
              </a:solidFill>
              <a:latin typeface="Lucida Sans" panose="020B0602030504020204" pitchFamily="34" charset="0"/>
            </a:endParaRP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Math and ELA lessons</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Mini-assessments</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Writing resources</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Coherence Map</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Academic Word Finder</a:t>
            </a:r>
          </a:p>
          <a:p>
            <a:endParaRPr lang="en-US" sz="17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4708297"/>
            <a:ext cx="1863191" cy="124212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1408" y="4703927"/>
            <a:ext cx="1869744" cy="124649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9745" y="4703926"/>
            <a:ext cx="1869746" cy="1246497"/>
          </a:xfrm>
          <a:prstGeom prst="rect">
            <a:avLst/>
          </a:prstGeom>
        </p:spPr>
      </p:pic>
    </p:spTree>
    <p:extLst>
      <p:ext uri="{BB962C8B-B14F-4D97-AF65-F5344CB8AC3E}">
        <p14:creationId xmlns:p14="http://schemas.microsoft.com/office/powerpoint/2010/main" val="24096522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0524F"/>
                </a:solidFill>
                <a:latin typeface="Lucida Sans" panose="020B0602030504020204" pitchFamily="34" charset="0"/>
              </a:rPr>
              <a:t>The Core Advocate Network</a:t>
            </a:r>
            <a:endParaRPr lang="en-US" dirty="0"/>
          </a:p>
        </p:txBody>
      </p:sp>
      <p:sp>
        <p:nvSpPr>
          <p:cNvPr id="3" name="Content Placeholder 2"/>
          <p:cNvSpPr>
            <a:spLocks noGrp="1"/>
          </p:cNvSpPr>
          <p:nvPr>
            <p:ph sz="half" idx="1"/>
          </p:nvPr>
        </p:nvSpPr>
        <p:spPr>
          <a:xfrm>
            <a:off x="457200" y="1271588"/>
            <a:ext cx="3719015" cy="3559719"/>
          </a:xfrm>
        </p:spPr>
        <p:txBody>
          <a:bodyPr>
            <a:normAutofit/>
          </a:bodyPr>
          <a:lstStyle/>
          <a:p>
            <a:pPr marL="0" indent="0">
              <a:buNone/>
            </a:pPr>
            <a:r>
              <a:rPr lang="en-US" sz="1800" dirty="0">
                <a:solidFill>
                  <a:srgbClr val="1DA369"/>
                </a:solidFill>
                <a:latin typeface="Lucida Sans" panose="020B0602030504020204" pitchFamily="34" charset="0"/>
              </a:rPr>
              <a:t>Who are the Core Advocates?</a:t>
            </a:r>
          </a:p>
          <a:p>
            <a:pPr marL="0" indent="0">
              <a:buNone/>
            </a:pPr>
            <a:r>
              <a:rPr lang="en-US" sz="1300" dirty="0">
                <a:solidFill>
                  <a:srgbClr val="50524F"/>
                </a:solidFill>
                <a:latin typeface="Lucida Sans" panose="020B0602030504020204" pitchFamily="34" charset="0"/>
              </a:rPr>
              <a:t>Core Advocates are educators who:</a:t>
            </a:r>
          </a:p>
          <a:p>
            <a:pPr marL="285750" indent="-285750">
              <a:buFont typeface="Arial" panose="020B0604020202020204" pitchFamily="34" charset="0"/>
              <a:buChar char="•"/>
            </a:pPr>
            <a:r>
              <a:rPr lang="en-US" sz="1300" dirty="0">
                <a:solidFill>
                  <a:srgbClr val="575755"/>
                </a:solidFill>
                <a:latin typeface="Lucida Sans" panose="020B0602030504020204" pitchFamily="34" charset="0"/>
              </a:rPr>
              <a:t>Believe in the potential of high-quality standards grounded in evidence to prepare all students for college and career. </a:t>
            </a:r>
          </a:p>
          <a:p>
            <a:pPr marL="285750" indent="-285750">
              <a:buFont typeface="Arial" panose="020B0604020202020204" pitchFamily="34" charset="0"/>
              <a:buChar char="•"/>
            </a:pPr>
            <a:r>
              <a:rPr lang="en-US" sz="1300" dirty="0">
                <a:solidFill>
                  <a:srgbClr val="575755"/>
                </a:solidFill>
                <a:latin typeface="Lucida Sans" panose="020B0602030504020204" pitchFamily="34" charset="0"/>
              </a:rPr>
              <a:t>Understand and embrace the Shifts in instruction and assessment required by college- and career-ready standards.</a:t>
            </a:r>
          </a:p>
          <a:p>
            <a:pPr marL="285750" indent="-285750">
              <a:buFont typeface="Arial" panose="020B0604020202020204" pitchFamily="34" charset="0"/>
              <a:buChar char="•"/>
            </a:pPr>
            <a:r>
              <a:rPr lang="en-US" sz="1300" dirty="0">
                <a:solidFill>
                  <a:srgbClr val="575755"/>
                </a:solidFill>
                <a:latin typeface="Lucida Sans" panose="020B0602030504020204" pitchFamily="34" charset="0"/>
              </a:rPr>
              <a:t>Are eager to support their colleagues and communities in understanding and translating the Shifts into instructional practice. </a:t>
            </a:r>
          </a:p>
          <a:p>
            <a:endParaRPr lang="en-US" sz="1200" dirty="0">
              <a:solidFill>
                <a:srgbClr val="575755"/>
              </a:solidFill>
              <a:latin typeface="Museo Sans 100"/>
            </a:endParaRPr>
          </a:p>
          <a:p>
            <a:endParaRPr lang="en-US" sz="1200" dirty="0">
              <a:solidFill>
                <a:srgbClr val="575755"/>
              </a:solidFill>
              <a:latin typeface="Museo Sans 300"/>
            </a:endParaRPr>
          </a:p>
          <a:p>
            <a:endParaRPr lang="en-US" sz="1200" dirty="0"/>
          </a:p>
        </p:txBody>
      </p:sp>
      <p:sp>
        <p:nvSpPr>
          <p:cNvPr id="4" name="Content Placeholder 3"/>
          <p:cNvSpPr>
            <a:spLocks noGrp="1"/>
          </p:cNvSpPr>
          <p:nvPr>
            <p:ph sz="half" idx="2"/>
          </p:nvPr>
        </p:nvSpPr>
        <p:spPr>
          <a:xfrm>
            <a:off x="4572000" y="1271588"/>
            <a:ext cx="4261513" cy="3231107"/>
          </a:xfrm>
        </p:spPr>
        <p:txBody>
          <a:bodyPr>
            <a:noAutofit/>
          </a:bodyPr>
          <a:lstStyle/>
          <a:p>
            <a:pPr marL="0" indent="0">
              <a:buNone/>
            </a:pPr>
            <a:r>
              <a:rPr lang="pt-BR" sz="1800" dirty="0">
                <a:solidFill>
                  <a:srgbClr val="1DA369"/>
                </a:solidFill>
                <a:latin typeface="Lucida Sans" panose="020B0602030504020204" pitchFamily="34" charset="0"/>
              </a:rPr>
              <a:t>What do Core Advocates do? </a:t>
            </a:r>
          </a:p>
          <a:p>
            <a:pPr marL="0" indent="0">
              <a:buNone/>
            </a:pPr>
            <a:r>
              <a:rPr lang="en-US" sz="1300" dirty="0">
                <a:solidFill>
                  <a:srgbClr val="575756"/>
                </a:solidFill>
                <a:latin typeface="Lucida Sans" panose="020B0602030504020204" pitchFamily="34" charset="0"/>
              </a:rPr>
              <a:t>As instructional advocates, Core Advocates lead other educators in their communities in understanding the Shifts, as well as sharing practices aligned to the Shifts and the standards. Among other actions, Core Advocates: </a:t>
            </a:r>
          </a:p>
          <a:p>
            <a:pPr marL="171450" indent="-171450">
              <a:buFont typeface="Arial" panose="020B0604020202020204" pitchFamily="34" charset="0"/>
              <a:buChar char="•"/>
            </a:pPr>
            <a:r>
              <a:rPr lang="en-US" sz="1300" dirty="0">
                <a:solidFill>
                  <a:srgbClr val="575755"/>
                </a:solidFill>
                <a:latin typeface="Lucida Sans" panose="020B0602030504020204" pitchFamily="34" charset="0"/>
              </a:rPr>
              <a:t>Lead professional development sessions and professional learning communities. </a:t>
            </a:r>
          </a:p>
          <a:p>
            <a:pPr marL="171450" indent="-171450">
              <a:buFont typeface="Arial" panose="020B0604020202020204" pitchFamily="34" charset="0"/>
              <a:buChar char="•"/>
            </a:pPr>
            <a:r>
              <a:rPr lang="en-US" sz="1300" dirty="0">
                <a:solidFill>
                  <a:srgbClr val="575755"/>
                </a:solidFill>
                <a:latin typeface="Lucida Sans" panose="020B0602030504020204" pitchFamily="34" charset="0"/>
              </a:rPr>
              <a:t>Create, refine, and share standards-aligned resources with the field. </a:t>
            </a:r>
          </a:p>
          <a:p>
            <a:pPr marL="171450" indent="-171450">
              <a:buFont typeface="Arial" panose="020B0604020202020204" pitchFamily="34" charset="0"/>
              <a:buChar char="•"/>
            </a:pPr>
            <a:r>
              <a:rPr lang="en-US" sz="1300" dirty="0">
                <a:solidFill>
                  <a:srgbClr val="575755"/>
                </a:solidFill>
                <a:latin typeface="Lucida Sans" panose="020B0602030504020204" pitchFamily="34" charset="0"/>
              </a:rPr>
              <a:t>Advocate for high-quality instruction, instructional resources, and professional learning. </a:t>
            </a:r>
          </a:p>
          <a:p>
            <a:pPr marL="171450" indent="-171450">
              <a:buFont typeface="Arial" panose="020B0604020202020204" pitchFamily="34" charset="0"/>
              <a:buChar char="•"/>
            </a:pPr>
            <a:r>
              <a:rPr lang="en-US" sz="1300" dirty="0">
                <a:solidFill>
                  <a:srgbClr val="575755"/>
                </a:solidFill>
                <a:latin typeface="Lucida Sans" panose="020B0602030504020204" pitchFamily="34" charset="0"/>
              </a:rPr>
              <a:t>Use and provide feedback on high-quality instructional tools and resources. </a:t>
            </a:r>
          </a:p>
        </p:txBody>
      </p:sp>
      <p:sp>
        <p:nvSpPr>
          <p:cNvPr id="5" name="Rectangle 4"/>
          <p:cNvSpPr/>
          <p:nvPr/>
        </p:nvSpPr>
        <p:spPr>
          <a:xfrm>
            <a:off x="3971925" y="4730203"/>
            <a:ext cx="5008304" cy="1538883"/>
          </a:xfrm>
          <a:prstGeom prst="rect">
            <a:avLst/>
          </a:prstGeom>
        </p:spPr>
        <p:txBody>
          <a:bodyPr wrap="square">
            <a:spAutoFit/>
          </a:bodyPr>
          <a:lstStyle/>
          <a:p>
            <a:r>
              <a:rPr lang="en-US" sz="2400" dirty="0">
                <a:solidFill>
                  <a:srgbClr val="1DA369"/>
                </a:solidFill>
                <a:latin typeface="Lucida Sans" panose="020B0602030504020204" pitchFamily="34" charset="0"/>
              </a:rPr>
              <a:t>How can I get involved? </a:t>
            </a:r>
          </a:p>
          <a:p>
            <a:r>
              <a:rPr lang="en-US" sz="1400" dirty="0">
                <a:solidFill>
                  <a:srgbClr val="575756"/>
                </a:solidFill>
                <a:latin typeface="Lucida Sans" panose="020B0602030504020204" pitchFamily="34" charset="0"/>
              </a:rPr>
              <a:t>Join the Core Advocate Network by taking the Core Advocate survey at: </a:t>
            </a:r>
            <a:r>
              <a:rPr lang="en-US" sz="1400" dirty="0">
                <a:solidFill>
                  <a:srgbClr val="1DA369"/>
                </a:solidFill>
                <a:latin typeface="Lucida Sans" panose="020B0602030504020204" pitchFamily="34" charset="0"/>
              </a:rPr>
              <a:t>www.achievethecore.org/ca-signup </a:t>
            </a:r>
          </a:p>
          <a:p>
            <a:endParaRPr lang="en-US" sz="1400" dirty="0">
              <a:solidFill>
                <a:srgbClr val="575756"/>
              </a:solidFill>
              <a:latin typeface="Lucida Sans" panose="020B0602030504020204" pitchFamily="34" charset="0"/>
            </a:endParaRPr>
          </a:p>
          <a:p>
            <a:r>
              <a:rPr lang="en-US" sz="1400" dirty="0">
                <a:solidFill>
                  <a:srgbClr val="575756"/>
                </a:solidFill>
                <a:latin typeface="Lucida Sans" panose="020B0602030504020204" pitchFamily="34" charset="0"/>
              </a:rPr>
              <a:t>Email </a:t>
            </a:r>
            <a:r>
              <a:rPr lang="en-US" sz="1400" dirty="0">
                <a:solidFill>
                  <a:srgbClr val="1DA369"/>
                </a:solidFill>
                <a:latin typeface="Lucida Sans" panose="020B0602030504020204" pitchFamily="34" charset="0"/>
              </a:rPr>
              <a:t>coreadvocates@studentsachieve.net </a:t>
            </a:r>
            <a:r>
              <a:rPr lang="en-US" sz="1400" dirty="0">
                <a:solidFill>
                  <a:srgbClr val="575756"/>
                </a:solidFill>
                <a:latin typeface="Lucida Sans" panose="020B0602030504020204" pitchFamily="34" charset="0"/>
              </a:rPr>
              <a:t>with any questions. </a:t>
            </a:r>
            <a:endParaRPr lang="en-US" sz="1400" dirty="0">
              <a:latin typeface="Lucida Sans" panose="020B0602030504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709" y="4573090"/>
            <a:ext cx="2427708" cy="1615235"/>
          </a:xfrm>
          <a:prstGeom prst="rect">
            <a:avLst/>
          </a:prstGeom>
        </p:spPr>
      </p:pic>
    </p:spTree>
    <p:extLst>
      <p:ext uri="{BB962C8B-B14F-4D97-AF65-F5344CB8AC3E}">
        <p14:creationId xmlns:p14="http://schemas.microsoft.com/office/powerpoint/2010/main" val="37093580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9433" y="477672"/>
            <a:ext cx="7697338" cy="523220"/>
          </a:xfrm>
          <a:prstGeom prst="rect">
            <a:avLst/>
          </a:prstGeom>
          <a:noFill/>
        </p:spPr>
        <p:txBody>
          <a:bodyPr wrap="square" rtlCol="0">
            <a:spAutoFit/>
          </a:bodyPr>
          <a:lstStyle/>
          <a:p>
            <a:r>
              <a:rPr lang="en-US" sz="2800" dirty="0">
                <a:solidFill>
                  <a:srgbClr val="50524F"/>
                </a:solidFill>
                <a:latin typeface="Lucida Sans" panose="020B0602030504020204" pitchFamily="34" charset="0"/>
              </a:rPr>
              <a:t>Stay Connected</a:t>
            </a:r>
          </a:p>
        </p:txBody>
      </p:sp>
      <p:sp>
        <p:nvSpPr>
          <p:cNvPr id="6" name="TextBox 5"/>
          <p:cNvSpPr txBox="1"/>
          <p:nvPr/>
        </p:nvSpPr>
        <p:spPr>
          <a:xfrm>
            <a:off x="2129050" y="1800662"/>
            <a:ext cx="6786349" cy="3970318"/>
          </a:xfrm>
          <a:prstGeom prst="rect">
            <a:avLst/>
          </a:prstGeom>
          <a:noFill/>
        </p:spPr>
        <p:txBody>
          <a:bodyPr wrap="square" rtlCol="0">
            <a:spAutoFit/>
          </a:bodyPr>
          <a:lstStyle/>
          <a:p>
            <a:r>
              <a:rPr lang="en-US" sz="2400" dirty="0">
                <a:solidFill>
                  <a:schemeClr val="tx1">
                    <a:lumMod val="65000"/>
                    <a:lumOff val="35000"/>
                  </a:schemeClr>
                </a:solidFill>
                <a:latin typeface="Lucida Sans" panose="020B0602030504020204" pitchFamily="34" charset="0"/>
              </a:rPr>
              <a:t>Subscribe for email updates on achievethecore.org</a:t>
            </a:r>
          </a:p>
          <a:p>
            <a:endParaRPr lang="en-US" dirty="0">
              <a:solidFill>
                <a:schemeClr val="tx1">
                  <a:lumMod val="65000"/>
                  <a:lumOff val="35000"/>
                </a:schemeClr>
              </a:solidFill>
              <a:latin typeface="Lucida Sans" panose="020B0602030504020204" pitchFamily="34" charset="0"/>
            </a:endParaRPr>
          </a:p>
          <a:p>
            <a:endParaRPr lang="en-US" dirty="0">
              <a:solidFill>
                <a:schemeClr val="tx1">
                  <a:lumMod val="65000"/>
                  <a:lumOff val="35000"/>
                </a:schemeClr>
              </a:solidFill>
              <a:latin typeface="Lucida Sans" panose="020B0602030504020204" pitchFamily="34" charset="0"/>
            </a:endParaRPr>
          </a:p>
          <a:p>
            <a:r>
              <a:rPr lang="en-US" sz="2400" dirty="0">
                <a:solidFill>
                  <a:schemeClr val="tx1">
                    <a:lumMod val="65000"/>
                    <a:lumOff val="35000"/>
                  </a:schemeClr>
                </a:solidFill>
                <a:latin typeface="Lucida Sans" panose="020B0602030504020204" pitchFamily="34" charset="0"/>
              </a:rPr>
              <a:t>Follow us on social media:</a:t>
            </a:r>
          </a:p>
          <a:p>
            <a:endParaRPr lang="en-US" dirty="0">
              <a:solidFill>
                <a:schemeClr val="tx1">
                  <a:lumMod val="65000"/>
                  <a:lumOff val="35000"/>
                </a:schemeClr>
              </a:solidFill>
              <a:latin typeface="Lucida Sans" panose="020B0602030504020204" pitchFamily="34" charset="0"/>
            </a:endParaRPr>
          </a:p>
          <a:p>
            <a:r>
              <a:rPr lang="en-US" dirty="0">
                <a:solidFill>
                  <a:schemeClr val="tx1">
                    <a:lumMod val="65000"/>
                    <a:lumOff val="35000"/>
                  </a:schemeClr>
                </a:solidFill>
                <a:latin typeface="Lucida Sans" panose="020B0602030504020204" pitchFamily="34" charset="0"/>
              </a:rPr>
              <a:t>Facebook: facebook.com/</a:t>
            </a:r>
            <a:r>
              <a:rPr lang="en-US" dirty="0" err="1">
                <a:solidFill>
                  <a:schemeClr val="tx1">
                    <a:lumMod val="65000"/>
                    <a:lumOff val="35000"/>
                  </a:schemeClr>
                </a:solidFill>
                <a:latin typeface="Lucida Sans" panose="020B0602030504020204" pitchFamily="34" charset="0"/>
              </a:rPr>
              <a:t>achievethecore</a:t>
            </a:r>
            <a:endParaRPr lang="en-US" dirty="0">
              <a:solidFill>
                <a:schemeClr val="tx1">
                  <a:lumMod val="65000"/>
                  <a:lumOff val="35000"/>
                </a:schemeClr>
              </a:solidFill>
              <a:latin typeface="Lucida Sans" panose="020B0602030504020204" pitchFamily="34" charset="0"/>
            </a:endParaRPr>
          </a:p>
          <a:p>
            <a:endParaRPr lang="en-US" dirty="0">
              <a:solidFill>
                <a:schemeClr val="tx1">
                  <a:lumMod val="65000"/>
                  <a:lumOff val="35000"/>
                </a:schemeClr>
              </a:solidFill>
              <a:latin typeface="Lucida Sans" panose="020B0602030504020204" pitchFamily="34" charset="0"/>
            </a:endParaRPr>
          </a:p>
          <a:p>
            <a:endParaRPr lang="en-US" dirty="0">
              <a:solidFill>
                <a:schemeClr val="tx1">
                  <a:lumMod val="65000"/>
                  <a:lumOff val="35000"/>
                </a:schemeClr>
              </a:solidFill>
              <a:latin typeface="Lucida Sans" panose="020B0602030504020204" pitchFamily="34" charset="0"/>
            </a:endParaRPr>
          </a:p>
          <a:p>
            <a:r>
              <a:rPr lang="en-US" dirty="0">
                <a:solidFill>
                  <a:schemeClr val="tx1">
                    <a:lumMod val="65000"/>
                    <a:lumOff val="35000"/>
                  </a:schemeClr>
                </a:solidFill>
                <a:latin typeface="Lucida Sans" panose="020B0602030504020204" pitchFamily="34" charset="0"/>
              </a:rPr>
              <a:t>Twitter:	twitter.com/</a:t>
            </a:r>
            <a:r>
              <a:rPr lang="en-US" dirty="0" err="1">
                <a:solidFill>
                  <a:schemeClr val="tx1">
                    <a:lumMod val="65000"/>
                    <a:lumOff val="35000"/>
                  </a:schemeClr>
                </a:solidFill>
                <a:latin typeface="Lucida Sans" panose="020B0602030504020204" pitchFamily="34" charset="0"/>
              </a:rPr>
              <a:t>achievethecore</a:t>
            </a:r>
            <a:r>
              <a:rPr lang="en-US" dirty="0">
                <a:solidFill>
                  <a:schemeClr val="tx1">
                    <a:lumMod val="65000"/>
                    <a:lumOff val="35000"/>
                  </a:schemeClr>
                </a:solidFill>
                <a:latin typeface="Lucida Sans" panose="020B0602030504020204" pitchFamily="34" charset="0"/>
              </a:rPr>
              <a:t>		</a:t>
            </a:r>
          </a:p>
          <a:p>
            <a:endParaRPr lang="en-US" dirty="0">
              <a:solidFill>
                <a:schemeClr val="tx1">
                  <a:lumMod val="65000"/>
                  <a:lumOff val="35000"/>
                </a:schemeClr>
              </a:solidFill>
              <a:latin typeface="Lucida Sans" panose="020B0602030504020204" pitchFamily="34" charset="0"/>
            </a:endParaRPr>
          </a:p>
          <a:p>
            <a:endParaRPr lang="en-US" dirty="0">
              <a:solidFill>
                <a:schemeClr val="tx1">
                  <a:lumMod val="65000"/>
                  <a:lumOff val="35000"/>
                </a:schemeClr>
              </a:solidFill>
              <a:latin typeface="Lucida Sans" panose="020B0602030504020204" pitchFamily="34" charset="0"/>
            </a:endParaRPr>
          </a:p>
          <a:p>
            <a:r>
              <a:rPr lang="en-US" dirty="0">
                <a:solidFill>
                  <a:schemeClr val="tx1">
                    <a:lumMod val="65000"/>
                    <a:lumOff val="35000"/>
                  </a:schemeClr>
                </a:solidFill>
                <a:latin typeface="Lucida Sans" panose="020B0602030504020204" pitchFamily="34" charset="0"/>
              </a:rPr>
              <a:t>Pinterest: pinterest.com/</a:t>
            </a:r>
            <a:r>
              <a:rPr lang="en-US" dirty="0" err="1">
                <a:solidFill>
                  <a:schemeClr val="tx1">
                    <a:lumMod val="65000"/>
                    <a:lumOff val="35000"/>
                  </a:schemeClr>
                </a:solidFill>
                <a:latin typeface="Lucida Sans" panose="020B0602030504020204" pitchFamily="34" charset="0"/>
              </a:rPr>
              <a:t>achievethecore</a:t>
            </a:r>
            <a:endParaRPr lang="en-US" dirty="0">
              <a:solidFill>
                <a:schemeClr val="tx1">
                  <a:lumMod val="65000"/>
                  <a:lumOff val="35000"/>
                </a:schemeClr>
              </a:solidFill>
              <a:latin typeface="Lucida Sans" panose="020B0602030504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262" y="1823481"/>
            <a:ext cx="873457" cy="61278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736" y="3531782"/>
            <a:ext cx="621230" cy="62123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4657" y="4433063"/>
            <a:ext cx="621230" cy="50436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2736" y="5217475"/>
            <a:ext cx="621230" cy="621230"/>
          </a:xfrm>
          <a:prstGeom prst="rect">
            <a:avLst/>
          </a:prstGeom>
        </p:spPr>
      </p:pic>
    </p:spTree>
    <p:extLst>
      <p:ext uri="{BB962C8B-B14F-4D97-AF65-F5344CB8AC3E}">
        <p14:creationId xmlns:p14="http://schemas.microsoft.com/office/powerpoint/2010/main" val="27523382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7"/>
          <p:cNvSpPr txBox="1">
            <a:spLocks/>
          </p:cNvSpPr>
          <p:nvPr/>
        </p:nvSpPr>
        <p:spPr>
          <a:xfrm>
            <a:off x="115460" y="2306250"/>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latin typeface="Lucida Sans"/>
              <a:cs typeface="Lucida Sans"/>
            </a:endParaRPr>
          </a:p>
        </p:txBody>
      </p:sp>
      <p:sp>
        <p:nvSpPr>
          <p:cNvPr id="24" name="Title 7"/>
          <p:cNvSpPr txBox="1">
            <a:spLocks/>
          </p:cNvSpPr>
          <p:nvPr/>
        </p:nvSpPr>
        <p:spPr>
          <a:xfrm>
            <a:off x="115460" y="2952693"/>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latin typeface="Lucida Sans"/>
              <a:cs typeface="Lucida Sans"/>
            </a:endParaRPr>
          </a:p>
        </p:txBody>
      </p:sp>
      <p:sp>
        <p:nvSpPr>
          <p:cNvPr id="2" name="Title 1"/>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1279240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8"/>
        <p:cNvGrpSpPr/>
        <p:nvPr/>
      </p:nvGrpSpPr>
      <p:grpSpPr>
        <a:xfrm>
          <a:off x="0" y="0"/>
          <a:ext cx="0" cy="0"/>
          <a:chOff x="0" y="0"/>
          <a:chExt cx="0" cy="0"/>
        </a:xfrm>
      </p:grpSpPr>
      <p:sp>
        <p:nvSpPr>
          <p:cNvPr id="1289" name="Shape 1289"/>
          <p:cNvSpPr txBox="1">
            <a:spLocks noGrp="1"/>
          </p:cNvSpPr>
          <p:nvPr>
            <p:ph type="title"/>
          </p:nvPr>
        </p:nvSpPr>
        <p:spPr>
          <a:xfrm>
            <a:off x="1260794" y="249202"/>
            <a:ext cx="6909600" cy="857400"/>
          </a:xfrm>
          <a:prstGeom prst="rect">
            <a:avLst/>
          </a:prstGeom>
          <a:solidFill>
            <a:schemeClr val="accent1"/>
          </a:solidFill>
          <a:ln>
            <a:noFill/>
          </a:ln>
        </p:spPr>
        <p:txBody>
          <a:bodyPr lIns="91425" tIns="91425" rIns="91425" bIns="91425" anchor="ctr" anchorCtr="0">
            <a:noAutofit/>
          </a:bodyPr>
          <a:lstStyle/>
          <a:p>
            <a:pPr algn="ctr">
              <a:buSzPct val="25000"/>
            </a:pPr>
            <a:r>
              <a:rPr lang="en" sz="3600" dirty="0">
                <a:solidFill>
                  <a:schemeClr val="lt1"/>
                </a:solidFill>
                <a:latin typeface="Lucida Sans" panose="020B0602030504020204" pitchFamily="34" charset="0"/>
              </a:rPr>
              <a:t>Connect to Practice</a:t>
            </a:r>
          </a:p>
        </p:txBody>
      </p:sp>
      <p:pic>
        <p:nvPicPr>
          <p:cNvPr id="1290" name="Shape 1290"/>
          <p:cNvPicPr preferRelativeResize="0"/>
          <p:nvPr/>
        </p:nvPicPr>
        <p:blipFill rotWithShape="1">
          <a:blip r:embed="rId3">
            <a:alphaModFix/>
          </a:blip>
          <a:srcRect/>
          <a:stretch/>
        </p:blipFill>
        <p:spPr>
          <a:xfrm>
            <a:off x="463390" y="2514692"/>
            <a:ext cx="2061000" cy="1596300"/>
          </a:xfrm>
          <a:prstGeom prst="rect">
            <a:avLst/>
          </a:prstGeom>
          <a:noFill/>
          <a:ln>
            <a:noFill/>
          </a:ln>
        </p:spPr>
      </p:pic>
      <p:pic>
        <p:nvPicPr>
          <p:cNvPr id="1291" name="Shape 1291"/>
          <p:cNvPicPr preferRelativeResize="0"/>
          <p:nvPr/>
        </p:nvPicPr>
        <p:blipFill rotWithShape="1">
          <a:blip r:embed="rId4">
            <a:alphaModFix/>
          </a:blip>
          <a:srcRect/>
          <a:stretch/>
        </p:blipFill>
        <p:spPr>
          <a:xfrm>
            <a:off x="6488473" y="4089642"/>
            <a:ext cx="2293799" cy="1917600"/>
          </a:xfrm>
          <a:prstGeom prst="rect">
            <a:avLst/>
          </a:prstGeom>
          <a:noFill/>
          <a:ln>
            <a:noFill/>
          </a:ln>
        </p:spPr>
      </p:pic>
      <p:pic>
        <p:nvPicPr>
          <p:cNvPr id="1292" name="Shape 1292"/>
          <p:cNvPicPr preferRelativeResize="0"/>
          <p:nvPr/>
        </p:nvPicPr>
        <p:blipFill rotWithShape="1">
          <a:blip r:embed="rId5">
            <a:alphaModFix/>
          </a:blip>
          <a:srcRect/>
          <a:stretch/>
        </p:blipFill>
        <p:spPr>
          <a:xfrm>
            <a:off x="2529070" y="3461982"/>
            <a:ext cx="2057100" cy="2057100"/>
          </a:xfrm>
          <a:prstGeom prst="rect">
            <a:avLst/>
          </a:prstGeom>
          <a:noFill/>
          <a:ln>
            <a:noFill/>
          </a:ln>
        </p:spPr>
      </p:pic>
      <p:pic>
        <p:nvPicPr>
          <p:cNvPr id="1293" name="Shape 1293"/>
          <p:cNvPicPr preferRelativeResize="0"/>
          <p:nvPr/>
        </p:nvPicPr>
        <p:blipFill rotWithShape="1">
          <a:blip r:embed="rId6">
            <a:alphaModFix/>
          </a:blip>
          <a:srcRect/>
          <a:stretch/>
        </p:blipFill>
        <p:spPr>
          <a:xfrm>
            <a:off x="4511593" y="2468287"/>
            <a:ext cx="2743200" cy="1040100"/>
          </a:xfrm>
          <a:prstGeom prst="rect">
            <a:avLst/>
          </a:prstGeom>
          <a:noFill/>
          <a:ln>
            <a:noFill/>
          </a:ln>
        </p:spPr>
      </p:pic>
      <p:sp>
        <p:nvSpPr>
          <p:cNvPr id="7" name="Text Placeholder 3">
            <a:extLst>
              <a:ext uri="{FF2B5EF4-FFF2-40B4-BE49-F238E27FC236}">
                <a16:creationId xmlns:a16="http://schemas.microsoft.com/office/drawing/2014/main" id="{88B3D458-9356-4944-9F67-37E0DBE08DA7}"/>
              </a:ext>
            </a:extLst>
          </p:cNvPr>
          <p:cNvSpPr>
            <a:spLocks noGrp="1"/>
          </p:cNvSpPr>
          <p:nvPr>
            <p:ph type="body" idx="1"/>
          </p:nvPr>
        </p:nvSpPr>
        <p:spPr>
          <a:xfrm>
            <a:off x="451010" y="1338918"/>
            <a:ext cx="8229600" cy="4525963"/>
          </a:xfrm>
        </p:spPr>
        <p:txBody>
          <a:bodyPr/>
          <a:lstStyle/>
          <a:p>
            <a:pPr marL="304792" lvl="0" indent="0" algn="ctr">
              <a:buNone/>
            </a:pPr>
            <a:r>
              <a:rPr lang="en-US" dirty="0"/>
              <a:t>Think of a skill you’ve acquired in your life. </a:t>
            </a:r>
          </a:p>
          <a:p>
            <a:pPr marL="304792" lvl="0" indent="0" algn="ctr">
              <a:buNone/>
            </a:pPr>
            <a:r>
              <a:rPr lang="en-US" b="1" dirty="0"/>
              <a:t>What role did practice play? </a:t>
            </a:r>
          </a:p>
        </p:txBody>
      </p:sp>
    </p:spTree>
    <p:extLst>
      <p:ext uri="{BB962C8B-B14F-4D97-AF65-F5344CB8AC3E}">
        <p14:creationId xmlns:p14="http://schemas.microsoft.com/office/powerpoint/2010/main" val="3503551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B4939-BC50-478C-BD72-10DF57791D36}"/>
              </a:ext>
            </a:extLst>
          </p:cNvPr>
          <p:cNvSpPr>
            <a:spLocks noGrp="1"/>
          </p:cNvSpPr>
          <p:nvPr>
            <p:ph type="title"/>
          </p:nvPr>
        </p:nvSpPr>
        <p:spPr>
          <a:xfrm>
            <a:off x="411840" y="263684"/>
            <a:ext cx="8229600" cy="1143000"/>
          </a:xfrm>
        </p:spPr>
        <p:txBody>
          <a:bodyPr/>
          <a:lstStyle/>
          <a:p>
            <a:r>
              <a:rPr lang="en-US" dirty="0">
                <a:solidFill>
                  <a:srgbClr val="50524F"/>
                </a:solidFill>
              </a:rPr>
              <a:t>Why Practice?</a:t>
            </a:r>
          </a:p>
        </p:txBody>
      </p:sp>
      <p:sp>
        <p:nvSpPr>
          <p:cNvPr id="7" name="TextBox 6">
            <a:extLst>
              <a:ext uri="{FF2B5EF4-FFF2-40B4-BE49-F238E27FC236}">
                <a16:creationId xmlns:a16="http://schemas.microsoft.com/office/drawing/2014/main" id="{3C485641-17A6-4964-9B29-420966CF164F}"/>
              </a:ext>
            </a:extLst>
          </p:cNvPr>
          <p:cNvSpPr txBox="1"/>
          <p:nvPr/>
        </p:nvSpPr>
        <p:spPr>
          <a:xfrm>
            <a:off x="628232" y="3076563"/>
            <a:ext cx="8162842" cy="3200876"/>
          </a:xfrm>
          <a:prstGeom prst="rect">
            <a:avLst/>
          </a:prstGeom>
          <a:noFill/>
        </p:spPr>
        <p:txBody>
          <a:bodyPr wrap="square" rtlCol="0">
            <a:spAutoFit/>
          </a:bodyPr>
          <a:lstStyle/>
          <a:p>
            <a:r>
              <a:rPr lang="en-US" sz="2400" dirty="0">
                <a:solidFill>
                  <a:srgbClr val="50524F"/>
                </a:solidFill>
                <a:latin typeface="Lucida Sans" panose="020B0602030504020204" pitchFamily="34" charset="0"/>
              </a:rPr>
              <a:t>Research shows that poor readers can make improvements when they have sufficient practice, in order to:</a:t>
            </a:r>
          </a:p>
          <a:p>
            <a:endParaRPr lang="en-US" sz="1800" dirty="0">
              <a:solidFill>
                <a:srgbClr val="50524F"/>
              </a:solidFill>
              <a:latin typeface="Lucida Sans" panose="020B0602030504020204" pitchFamily="34" charset="0"/>
            </a:endParaRPr>
          </a:p>
          <a:p>
            <a:pPr marL="342900" indent="-342900">
              <a:buFont typeface="Arial" panose="020B0604020202020204" pitchFamily="34" charset="0"/>
              <a:buChar char="•"/>
            </a:pPr>
            <a:r>
              <a:rPr lang="en-US" sz="2400" dirty="0">
                <a:solidFill>
                  <a:srgbClr val="50524F"/>
                </a:solidFill>
                <a:latin typeface="Lucida Sans" panose="020B0602030504020204" pitchFamily="34" charset="0"/>
              </a:rPr>
              <a:t>Build skill incrementally</a:t>
            </a:r>
          </a:p>
          <a:p>
            <a:pPr marL="342900" indent="-342900">
              <a:buFont typeface="Arial" panose="020B0604020202020204" pitchFamily="34" charset="0"/>
              <a:buChar char="•"/>
            </a:pPr>
            <a:r>
              <a:rPr lang="en-US" sz="2400" dirty="0">
                <a:solidFill>
                  <a:srgbClr val="50524F"/>
                </a:solidFill>
                <a:latin typeface="Lucida Sans" panose="020B0602030504020204" pitchFamily="34" charset="0"/>
              </a:rPr>
              <a:t>Gain automaticity</a:t>
            </a:r>
          </a:p>
          <a:p>
            <a:pPr marL="342900" indent="-342900">
              <a:buFont typeface="Arial" panose="020B0604020202020204" pitchFamily="34" charset="0"/>
              <a:buChar char="•"/>
            </a:pPr>
            <a:r>
              <a:rPr lang="en-US" sz="2400" dirty="0">
                <a:solidFill>
                  <a:srgbClr val="50524F"/>
                </a:solidFill>
                <a:latin typeface="Lucida Sans" panose="020B0602030504020204" pitchFamily="34" charset="0"/>
              </a:rPr>
              <a:t>Teach how the alphabetic system works</a:t>
            </a:r>
          </a:p>
          <a:p>
            <a:pPr marL="342900" indent="-342900">
              <a:buFont typeface="Arial" panose="020B0604020202020204" pitchFamily="34" charset="0"/>
              <a:buChar char="•"/>
            </a:pPr>
            <a:endParaRPr lang="en-US" sz="1400" dirty="0">
              <a:solidFill>
                <a:srgbClr val="50524F"/>
              </a:solidFill>
              <a:latin typeface="Lucida Sans" panose="020B0602030504020204" pitchFamily="34" charset="0"/>
            </a:endParaRPr>
          </a:p>
          <a:p>
            <a:r>
              <a:rPr lang="en-US" sz="1300" dirty="0">
                <a:solidFill>
                  <a:srgbClr val="50524F"/>
                </a:solidFill>
                <a:latin typeface="Lucida Sans" panose="020B0602030504020204" pitchFamily="34" charset="0"/>
              </a:rPr>
              <a:t>(Blackman et al., 2004; Brady, 2001 as cited in Louisa Moats, </a:t>
            </a:r>
            <a:r>
              <a:rPr lang="en-US" sz="1300" i="1" kern="1200" dirty="0">
                <a:solidFill>
                  <a:srgbClr val="50524F"/>
                </a:solidFill>
                <a:latin typeface="Lucida Sans" panose="020B0602030504020204" pitchFamily="34" charset="0"/>
              </a:rPr>
              <a:t>What teachers don't know and why they aren't learning it: addressing the need for content and pedagogy in teacher education, 2014</a:t>
            </a:r>
          </a:p>
        </p:txBody>
      </p:sp>
      <p:pic>
        <p:nvPicPr>
          <p:cNvPr id="4" name="Picture 3" descr="A close up of a logo&#10;&#10;Description generated with very high confidence">
            <a:extLst>
              <a:ext uri="{FF2B5EF4-FFF2-40B4-BE49-F238E27FC236}">
                <a16:creationId xmlns:a16="http://schemas.microsoft.com/office/drawing/2014/main" id="{7843D7F7-579F-4E52-BE74-9BF9CEDFDFC2}"/>
              </a:ext>
            </a:extLst>
          </p:cNvPr>
          <p:cNvPicPr>
            <a:picLocks noChangeAspect="1"/>
          </p:cNvPicPr>
          <p:nvPr/>
        </p:nvPicPr>
        <p:blipFill>
          <a:blip r:embed="rId3"/>
          <a:stretch>
            <a:fillRect/>
          </a:stretch>
        </p:blipFill>
        <p:spPr>
          <a:xfrm>
            <a:off x="3476872" y="1072638"/>
            <a:ext cx="1768897" cy="2003925"/>
          </a:xfrm>
          <a:prstGeom prst="rect">
            <a:avLst/>
          </a:prstGeom>
        </p:spPr>
      </p:pic>
    </p:spTree>
    <p:extLst>
      <p:ext uri="{BB962C8B-B14F-4D97-AF65-F5344CB8AC3E}">
        <p14:creationId xmlns:p14="http://schemas.microsoft.com/office/powerpoint/2010/main" val="3153280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B4939-BC50-478C-BD72-10DF57791D36}"/>
              </a:ext>
            </a:extLst>
          </p:cNvPr>
          <p:cNvSpPr>
            <a:spLocks noGrp="1"/>
          </p:cNvSpPr>
          <p:nvPr>
            <p:ph type="title"/>
          </p:nvPr>
        </p:nvSpPr>
        <p:spPr>
          <a:xfrm>
            <a:off x="360948" y="338804"/>
            <a:ext cx="8229600" cy="1143000"/>
          </a:xfrm>
        </p:spPr>
        <p:txBody>
          <a:bodyPr/>
          <a:lstStyle/>
          <a:p>
            <a:r>
              <a:rPr lang="en-US" dirty="0">
                <a:solidFill>
                  <a:srgbClr val="50524F"/>
                </a:solidFill>
              </a:rPr>
              <a:t>Neurobiological Connections to Practice </a:t>
            </a:r>
          </a:p>
        </p:txBody>
      </p:sp>
      <p:pic>
        <p:nvPicPr>
          <p:cNvPr id="1026" name="Picture 2" descr="Image result for shaywitz dyslexia brain ma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4614" y="1481804"/>
            <a:ext cx="5882267" cy="4411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7659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0842D-DA6C-4E57-9A2A-28634DA404F7}"/>
              </a:ext>
            </a:extLst>
          </p:cNvPr>
          <p:cNvSpPr>
            <a:spLocks noGrp="1"/>
          </p:cNvSpPr>
          <p:nvPr>
            <p:ph type="title"/>
          </p:nvPr>
        </p:nvSpPr>
        <p:spPr>
          <a:xfrm>
            <a:off x="457200" y="328424"/>
            <a:ext cx="8229600" cy="1143000"/>
          </a:xfrm>
        </p:spPr>
        <p:txBody>
          <a:bodyPr/>
          <a:lstStyle/>
          <a:p>
            <a:r>
              <a:rPr lang="en-US" dirty="0"/>
              <a:t>Your Students Need Lots of Practice! </a:t>
            </a:r>
          </a:p>
        </p:txBody>
      </p:sp>
      <p:sp>
        <p:nvSpPr>
          <p:cNvPr id="6" name="Title 1">
            <a:extLst>
              <a:ext uri="{FF2B5EF4-FFF2-40B4-BE49-F238E27FC236}">
                <a16:creationId xmlns:a16="http://schemas.microsoft.com/office/drawing/2014/main" id="{38B1299B-686B-4575-9321-E7A69C5C7974}"/>
              </a:ext>
            </a:extLst>
          </p:cNvPr>
          <p:cNvSpPr txBox="1">
            <a:spLocks/>
          </p:cNvSpPr>
          <p:nvPr/>
        </p:nvSpPr>
        <p:spPr>
          <a:xfrm>
            <a:off x="556707" y="4135199"/>
            <a:ext cx="8229600" cy="217904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r>
              <a:rPr lang="en-US" sz="2600" dirty="0"/>
              <a:t>Rule of Thumb: </a:t>
            </a:r>
          </a:p>
          <a:p>
            <a:r>
              <a:rPr lang="en-US" sz="2600" b="1" dirty="0">
                <a:solidFill>
                  <a:schemeClr val="accent2"/>
                </a:solidFill>
              </a:rPr>
              <a:t>At least 5 practice opportunities </a:t>
            </a:r>
            <a:r>
              <a:rPr lang="en-US" sz="2600" dirty="0"/>
              <a:t>for each new sound and spelling pattern (though some students may need far more).</a:t>
            </a:r>
          </a:p>
        </p:txBody>
      </p:sp>
      <p:pic>
        <p:nvPicPr>
          <p:cNvPr id="8" name="Picture 7" descr="A close up of a logo&#10;&#10;Description generated with very high confidence">
            <a:extLst>
              <a:ext uri="{FF2B5EF4-FFF2-40B4-BE49-F238E27FC236}">
                <a16:creationId xmlns:a16="http://schemas.microsoft.com/office/drawing/2014/main" id="{46559F68-1430-4B5F-8E0A-6E913BC7E8F6}"/>
              </a:ext>
            </a:extLst>
          </p:cNvPr>
          <p:cNvPicPr>
            <a:picLocks noChangeAspect="1"/>
          </p:cNvPicPr>
          <p:nvPr/>
        </p:nvPicPr>
        <p:blipFill rotWithShape="1">
          <a:blip r:embed="rId3"/>
          <a:srcRect t="14680" b="16350"/>
          <a:stretch/>
        </p:blipFill>
        <p:spPr>
          <a:xfrm>
            <a:off x="2738541" y="1875508"/>
            <a:ext cx="3666917" cy="2179041"/>
          </a:xfrm>
          <a:prstGeom prst="rect">
            <a:avLst/>
          </a:prstGeom>
        </p:spPr>
      </p:pic>
    </p:spTree>
    <p:extLst>
      <p:ext uri="{BB962C8B-B14F-4D97-AF65-F5344CB8AC3E}">
        <p14:creationId xmlns:p14="http://schemas.microsoft.com/office/powerpoint/2010/main" val="3505597761"/>
      </p:ext>
    </p:extLst>
  </p:cSld>
  <p:clrMapOvr>
    <a:masterClrMapping/>
  </p:clrMapOvr>
</p:sld>
</file>

<file path=ppt/theme/theme1.xml><?xml version="1.0" encoding="utf-8"?>
<a:theme xmlns:a="http://schemas.openxmlformats.org/drawingml/2006/main" name="SAP ATC PPT Template revised">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20487</TotalTime>
  <Words>3722</Words>
  <Application>Microsoft Office PowerPoint</Application>
  <PresentationFormat>On-screen Show (4:3)</PresentationFormat>
  <Paragraphs>391</Paragraphs>
  <Slides>55</Slides>
  <Notes>49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Arial</vt:lpstr>
      <vt:lpstr>Calibri</vt:lpstr>
      <vt:lpstr>Century Gothic</vt:lpstr>
      <vt:lpstr>Lucida Sans</vt:lpstr>
      <vt:lpstr>Museo Sans 100</vt:lpstr>
      <vt:lpstr>Museo Sans 300</vt:lpstr>
      <vt:lpstr>SAP ATC PPT Template revised</vt:lpstr>
      <vt:lpstr>Foundational Skills Mini-Course</vt:lpstr>
      <vt:lpstr>Course Instructors</vt:lpstr>
      <vt:lpstr>About Student Achievement Partners</vt:lpstr>
      <vt:lpstr>Goals for This Module</vt:lpstr>
      <vt:lpstr> Why Practice?  </vt:lpstr>
      <vt:lpstr>Connect to Practice</vt:lpstr>
      <vt:lpstr>Why Practice?</vt:lpstr>
      <vt:lpstr>Neurobiological Connections to Practice </vt:lpstr>
      <vt:lpstr>Your Students Need Lots of Practice! </vt:lpstr>
      <vt:lpstr>Practice Can Mean Many Different Things… </vt:lpstr>
      <vt:lpstr> Can Be IN and OUT of Context:  </vt:lpstr>
      <vt:lpstr>…and Can Vary in Classroom Structure! </vt:lpstr>
      <vt:lpstr>Let’s See This in Action… </vt:lpstr>
      <vt:lpstr>PowerPoint Presentation</vt:lpstr>
      <vt:lpstr>PowerPoint Presentation</vt:lpstr>
      <vt:lpstr>PowerPoint Presentation</vt:lpstr>
      <vt:lpstr>In This One 50 Minute Lesson Students</vt:lpstr>
      <vt:lpstr>Grade-Specific Guidance for Tasks </vt:lpstr>
      <vt:lpstr> Guidelines for Quality Practice  </vt:lpstr>
      <vt:lpstr>Can You Spot the Error? </vt:lpstr>
      <vt:lpstr>Guidelines for Quality Practice Materials </vt:lpstr>
      <vt:lpstr>Quality Practice? </vt:lpstr>
      <vt:lpstr>PowerPoint Presentation</vt:lpstr>
      <vt:lpstr>Quality practice? </vt:lpstr>
      <vt:lpstr>PowerPoint Presentation</vt:lpstr>
      <vt:lpstr>PowerPoint Presentation</vt:lpstr>
      <vt:lpstr>PowerPoint Presentation</vt:lpstr>
      <vt:lpstr>PowerPoint Presentation</vt:lpstr>
      <vt:lpstr>PowerPoint Presentation</vt:lpstr>
      <vt:lpstr>Make It Work!  Same problem, different solution </vt:lpstr>
      <vt:lpstr>Online Discussion: Students just learned we say /p/ for Pp. What are strengths and/or weaknesses of these three practice options?</vt:lpstr>
      <vt:lpstr>Keep It Manageable! Substitute content, not structures  </vt:lpstr>
      <vt:lpstr>Less is more   Fewer, high-quality centers have more impact… and won’t drive you crazy!</vt:lpstr>
      <vt:lpstr> Using Decodables for Authentic Practice  </vt:lpstr>
      <vt:lpstr>In Context Decodable Readers Protocols</vt:lpstr>
      <vt:lpstr>Decodable Reader Protocol </vt:lpstr>
      <vt:lpstr>Let’s Race Zoe to Complete These Tasks!</vt:lpstr>
      <vt:lpstr>Let’s See the Games and Tasks in Action: Medial Vowel Substitution</vt:lpstr>
      <vt:lpstr>Let’s See the Games and Tasks in Action Connecting Foundational Skills to Comprehension</vt:lpstr>
      <vt:lpstr>PowerPoint Presentation</vt:lpstr>
      <vt:lpstr> Reading Fluency </vt:lpstr>
      <vt:lpstr>Fluency</vt:lpstr>
      <vt:lpstr>Experiencing Dysfluency</vt:lpstr>
      <vt:lpstr>How Does Fluency PREVENT and HINDER Comprehension?</vt:lpstr>
      <vt:lpstr>PowerPoint Presentation</vt:lpstr>
      <vt:lpstr>PowerPoint Presentation</vt:lpstr>
      <vt:lpstr>Grade Level Fluency Guidance</vt:lpstr>
      <vt:lpstr>Grade Level Fluency Guidance</vt:lpstr>
      <vt:lpstr>Other Opportunities for Fluency – All Grades</vt:lpstr>
      <vt:lpstr>Module 6: Connect to Practice Task </vt:lpstr>
      <vt:lpstr>Recommended “Reading”</vt:lpstr>
      <vt:lpstr>About Achieve the Core Visit achievethecore.org to find:</vt:lpstr>
      <vt:lpstr>The Core Advocate Network</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Balanced Literacy Pilot - Day Two</dc:title>
  <dc:creator>retienne</dc:creator>
  <cp:lastModifiedBy>Pascale Joseph</cp:lastModifiedBy>
  <cp:revision>710</cp:revision>
  <cp:lastPrinted>2017-10-02T23:01:49Z</cp:lastPrinted>
  <dcterms:modified xsi:type="dcterms:W3CDTF">2020-01-23T20:35:01Z</dcterms:modified>
</cp:coreProperties>
</file>